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es-ES"/>
              <a:t>Haga clic para modificar el estilo de título del patrón</a:t>
            </a:r>
            <a:endParaRPr lang="en-US" dirty="0"/>
          </a:p>
        </p:txBody>
      </p:sp>
      <p:sp>
        <p:nvSpPr>
          <p:cNvPr id="3" name="Subtitle 2"/>
          <p:cNvSpPr>
            <a:spLocks noGrp="1"/>
          </p:cNvSpPr>
          <p:nvPr>
            <p:ph type="subTitle" idx="1"/>
          </p:nvPr>
        </p:nvSpPr>
        <p:spPr>
          <a:xfrm>
            <a:off x="2209799" y="3694375"/>
            <a:ext cx="9144000" cy="754025"/>
          </a:xfrm>
        </p:spPr>
        <p:txBody>
          <a:bodyPr vert="horz" lIns="91440" tIns="45720" rIns="91440" bIns="45720" rtlCol="0"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stStyle>
          <a:p>
            <a:pPr marL="0" lvl="0" indent="0" algn="r">
              <a:buNone/>
            </a:pPr>
            <a:r>
              <a:rPr lang="es-ES"/>
              <a:t>Haga clic para modificar el estilo de subtítulo del patrón</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5/22/2023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B80C674-7DFC-42FE-B9CD-82963CDB1557}" type="datetimeFigureOut">
              <a:rPr lang="en-US" dirty="0"/>
              <a:t>5/22/2023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076456F-F47D-4F25-8053-2A695DA0CA7D}" type="datetimeFigureOut">
              <a:rPr lang="en-US" dirty="0"/>
              <a:t>5/22/2023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D6C7379-69CC-4837-9905-BEBA22830C8A}" type="datetimeFigureOut">
              <a:rPr lang="en-US" dirty="0"/>
              <a:t>5/22/2023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9EB8B7E-8AEE-4F10-BFEE-C999AD004D36}" type="datetimeFigureOut">
              <a:rPr lang="en-US" dirty="0"/>
              <a:t>5/22/2023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
              <a:t>Haga clic para modificar los estilos de texto del patrón</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
              <a:t>Haga clic para modificar los estilos de texto del patrón</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8668F3F9-58BC-440B-B37B-805B9055EF92}" type="datetimeFigureOut">
              <a:rPr lang="en-US" dirty="0"/>
              <a:t>5/22/2023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0D5A53AF-48EA-489D-8260-9DCAB666386A}" type="datetimeFigureOut">
              <a:rPr lang="en-US" dirty="0"/>
              <a:t>5/22/2023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5/22/2023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5/22/2023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5/22/2023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s-ES"/>
              <a:t>Haga clic para modificar el estilo de título del patrón</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5/22/2023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5/22/2023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20000" y="2505075"/>
            <a:ext cx="5025216"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
              <a:t>Haga clic para modificar los estilos de texto del patrón</a:t>
            </a:r>
          </a:p>
        </p:txBody>
      </p:sp>
      <p:sp>
        <p:nvSpPr>
          <p:cNvPr id="6" name="Content Placeholder 5"/>
          <p:cNvSpPr>
            <a:spLocks noGrp="1"/>
          </p:cNvSpPr>
          <p:nvPr>
            <p:ph sz="quarter" idx="4"/>
          </p:nvPr>
        </p:nvSpPr>
        <p:spPr>
          <a:xfrm>
            <a:off x="6319840" y="2505075"/>
            <a:ext cx="503554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5/22/2023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5/22/2023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5/22/2023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7D1BD23-6E54-4D9D-AD88-A2813C73CC25}" type="datetimeFigureOut">
              <a:rPr lang="en-US" dirty="0"/>
              <a:t>5/22/2023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471A834-4F3C-4AF9-9C74-05EC35A0F292}" type="datetimeFigureOut">
              <a:rPr lang="en-US" dirty="0"/>
              <a:t>5/22/2023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5/22/2023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vatican.va/roman_curia/congregations/cfaith/cti_documents/rc_cti_20180302_sinodalita_sp.html#_edn14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51782F-AA90-DB1C-6EE6-B0874BC3226F}"/>
              </a:ext>
            </a:extLst>
          </p:cNvPr>
          <p:cNvSpPr>
            <a:spLocks noGrp="1"/>
          </p:cNvSpPr>
          <p:nvPr>
            <p:ph type="ctrTitle"/>
          </p:nvPr>
        </p:nvSpPr>
        <p:spPr>
          <a:xfrm>
            <a:off x="728870" y="4691270"/>
            <a:ext cx="10624930" cy="1762538"/>
          </a:xfrm>
        </p:spPr>
        <p:txBody>
          <a:bodyPr>
            <a:normAutofit fontScale="90000"/>
          </a:bodyPr>
          <a:lstStyle/>
          <a:p>
            <a:pPr algn="ctr"/>
            <a:r>
              <a:rPr lang="es-MX" sz="5400" b="1" dirty="0">
                <a:latin typeface="Aharoni" panose="02010803020104030203" pitchFamily="2" charset="-79"/>
                <a:cs typeface="Aharoni" panose="02010803020104030203" pitchFamily="2" charset="-79"/>
              </a:rPr>
              <a:t>DOCTRINA SOBRE LA SINODALIDAD</a:t>
            </a:r>
            <a:br>
              <a:rPr lang="es-MX" sz="5400" b="1" dirty="0">
                <a:latin typeface="Aharoni" panose="02010803020104030203" pitchFamily="2" charset="-79"/>
                <a:cs typeface="Aharoni" panose="02010803020104030203" pitchFamily="2" charset="-79"/>
              </a:rPr>
            </a:br>
            <a:r>
              <a:rPr lang="es-MX" sz="2700" b="0" i="0" dirty="0">
                <a:solidFill>
                  <a:srgbClr val="000000"/>
                </a:solidFill>
                <a:effectLst/>
                <a:latin typeface="Tahoma" panose="020B0604030504040204" pitchFamily="34" charset="0"/>
              </a:rPr>
              <a:t>COMISIÓN TEOLÓGICA INTERNACIONAL</a:t>
            </a:r>
            <a:br>
              <a:rPr lang="es-MX" sz="2700" b="0" i="0" dirty="0">
                <a:solidFill>
                  <a:srgbClr val="000000"/>
                </a:solidFill>
                <a:effectLst/>
                <a:latin typeface="Tahoma" panose="020B0604030504040204" pitchFamily="34" charset="0"/>
              </a:rPr>
            </a:br>
            <a:r>
              <a:rPr lang="es-MX" sz="2700" b="1" i="1" dirty="0">
                <a:solidFill>
                  <a:srgbClr val="000000"/>
                </a:solidFill>
                <a:effectLst/>
                <a:latin typeface="Tahoma" panose="020B0604030504040204" pitchFamily="34" charset="0"/>
              </a:rPr>
              <a:t>LA SINODALIDAD EN LA VIDA</a:t>
            </a:r>
            <a:br>
              <a:rPr lang="es-MX" sz="2700" b="1" i="1" dirty="0">
                <a:solidFill>
                  <a:srgbClr val="000000"/>
                </a:solidFill>
                <a:effectLst/>
                <a:latin typeface="Tahoma" panose="020B0604030504040204" pitchFamily="34" charset="0"/>
              </a:rPr>
            </a:br>
            <a:r>
              <a:rPr lang="es-MX" sz="2700" b="1" i="1" dirty="0">
                <a:solidFill>
                  <a:srgbClr val="000000"/>
                </a:solidFill>
                <a:effectLst/>
                <a:latin typeface="Tahoma" panose="020B0604030504040204" pitchFamily="34" charset="0"/>
              </a:rPr>
              <a:t>Y EN LA MISIÓN DE LA IGLESIA</a:t>
            </a:r>
            <a:br>
              <a:rPr lang="es-MX" sz="2700" b="0" i="0" dirty="0">
                <a:solidFill>
                  <a:srgbClr val="000000"/>
                </a:solidFill>
                <a:effectLst/>
                <a:latin typeface="Tahoma" panose="020B0604030504040204" pitchFamily="34" charset="0"/>
              </a:rPr>
            </a:br>
            <a:endParaRPr lang="es-MX" sz="2700" b="1" dirty="0">
              <a:latin typeface="Aharoni" panose="02010803020104030203" pitchFamily="2" charset="-79"/>
              <a:cs typeface="Aharoni" panose="02010803020104030203" pitchFamily="2" charset="-79"/>
            </a:endParaRPr>
          </a:p>
        </p:txBody>
      </p:sp>
      <p:pic>
        <p:nvPicPr>
          <p:cNvPr id="5" name="Imagen 4">
            <a:extLst>
              <a:ext uri="{FF2B5EF4-FFF2-40B4-BE49-F238E27FC236}">
                <a16:creationId xmlns:a16="http://schemas.microsoft.com/office/drawing/2014/main" id="{C0C58F97-A9B6-A67B-5568-079445EB36AB}"/>
              </a:ext>
            </a:extLst>
          </p:cNvPr>
          <p:cNvPicPr>
            <a:picLocks noChangeAspect="1"/>
          </p:cNvPicPr>
          <p:nvPr/>
        </p:nvPicPr>
        <p:blipFill>
          <a:blip r:embed="rId2"/>
          <a:stretch>
            <a:fillRect/>
          </a:stretch>
        </p:blipFill>
        <p:spPr>
          <a:xfrm>
            <a:off x="3685734" y="404192"/>
            <a:ext cx="7554351" cy="4287079"/>
          </a:xfrm>
          <a:prstGeom prst="rect">
            <a:avLst/>
          </a:prstGeom>
        </p:spPr>
      </p:pic>
      <p:sp>
        <p:nvSpPr>
          <p:cNvPr id="4" name="AutoShape 2">
            <a:extLst>
              <a:ext uri="{FF2B5EF4-FFF2-40B4-BE49-F238E27FC236}">
                <a16:creationId xmlns:a16="http://schemas.microsoft.com/office/drawing/2014/main" id="{E7FBC506-9588-BFC2-815D-6643E510F620}"/>
              </a:ext>
            </a:extLst>
          </p:cNvPr>
          <p:cNvSpPr>
            <a:spLocks noGrp="1" noChangeAspect="1" noChangeArrowheads="1"/>
          </p:cNvSpPr>
          <p:nvPr>
            <p:ph type="subTitle"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Tree>
    <p:extLst>
      <p:ext uri="{BB962C8B-B14F-4D97-AF65-F5344CB8AC3E}">
        <p14:creationId xmlns:p14="http://schemas.microsoft.com/office/powerpoint/2010/main" val="2056260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5660494-EE20-F5CA-5EB9-CC796087CFEE}"/>
              </a:ext>
            </a:extLst>
          </p:cNvPr>
          <p:cNvSpPr>
            <a:spLocks noGrp="1"/>
          </p:cNvSpPr>
          <p:nvPr>
            <p:ph type="title"/>
          </p:nvPr>
        </p:nvSpPr>
        <p:spPr>
          <a:xfrm>
            <a:off x="838200" y="185531"/>
            <a:ext cx="10515600" cy="1007165"/>
          </a:xfrm>
        </p:spPr>
        <p:txBody>
          <a:bodyPr/>
          <a:lstStyle/>
          <a:p>
            <a:r>
              <a:rPr lang="es-MX" dirty="0">
                <a:solidFill>
                  <a:srgbClr val="FFFF00"/>
                </a:solidFill>
              </a:rPr>
              <a:t>LA TRADICIÓN</a:t>
            </a:r>
          </a:p>
        </p:txBody>
      </p:sp>
      <p:sp>
        <p:nvSpPr>
          <p:cNvPr id="5" name="Marcador de contenido 4">
            <a:extLst>
              <a:ext uri="{FF2B5EF4-FFF2-40B4-BE49-F238E27FC236}">
                <a16:creationId xmlns:a16="http://schemas.microsoft.com/office/drawing/2014/main" id="{8728E049-5B0B-7213-6357-645B03137B86}"/>
              </a:ext>
            </a:extLst>
          </p:cNvPr>
          <p:cNvSpPr>
            <a:spLocks noGrp="1"/>
          </p:cNvSpPr>
          <p:nvPr>
            <p:ph sz="half" idx="1"/>
          </p:nvPr>
        </p:nvSpPr>
        <p:spPr>
          <a:xfrm>
            <a:off x="371061" y="1192696"/>
            <a:ext cx="6374296" cy="5479773"/>
          </a:xfrm>
        </p:spPr>
        <p:txBody>
          <a:bodyPr>
            <a:normAutofit lnSpcReduction="10000"/>
          </a:bodyPr>
          <a:lstStyle/>
          <a:p>
            <a:r>
              <a:rPr lang="es-MX" sz="3600" b="0" i="0" dirty="0">
                <a:solidFill>
                  <a:schemeClr val="tx1"/>
                </a:solidFill>
                <a:effectLst/>
                <a:latin typeface="Tahoma" panose="020B0604030504040204" pitchFamily="34" charset="0"/>
              </a:rPr>
              <a:t>La fidelidad a la doctrina apostólica y la celebración de la Eucaristía bajo la guía del Obispo, sucesor de los Apóstoles, el ejercicio ordenado de los diversos ministerios y el primado de la comunión en el recíproco servicio para alabanza y gloria de Dios : estos son los rasgos distintivos de la verdadera Iglesia. </a:t>
            </a:r>
          </a:p>
          <a:p>
            <a:endParaRPr lang="es-MX" dirty="0">
              <a:solidFill>
                <a:schemeClr val="tx1"/>
              </a:solidFill>
            </a:endParaRPr>
          </a:p>
        </p:txBody>
      </p:sp>
      <p:pic>
        <p:nvPicPr>
          <p:cNvPr id="8" name="Marcador de contenido 7" descr="Pintura de varios colores&#10;&#10;Descripción generada automáticamente con confianza media">
            <a:extLst>
              <a:ext uri="{FF2B5EF4-FFF2-40B4-BE49-F238E27FC236}">
                <a16:creationId xmlns:a16="http://schemas.microsoft.com/office/drawing/2014/main" id="{8A446205-76F9-79C4-20F2-4E6F97943096}"/>
              </a:ext>
            </a:extLst>
          </p:cNvPr>
          <p:cNvPicPr>
            <a:picLocks noGrp="1" noChangeAspect="1"/>
          </p:cNvPicPr>
          <p:nvPr>
            <p:ph sz="half" idx="2"/>
          </p:nvPr>
        </p:nvPicPr>
        <p:blipFill>
          <a:blip r:embed="rId2"/>
          <a:stretch>
            <a:fillRect/>
          </a:stretch>
        </p:blipFill>
        <p:spPr>
          <a:xfrm>
            <a:off x="7705459" y="914400"/>
            <a:ext cx="3943201" cy="5758069"/>
          </a:xfrm>
        </p:spPr>
      </p:pic>
    </p:spTree>
    <p:extLst>
      <p:ext uri="{BB962C8B-B14F-4D97-AF65-F5344CB8AC3E}">
        <p14:creationId xmlns:p14="http://schemas.microsoft.com/office/powerpoint/2010/main" val="79469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602D73-9C78-A14C-E802-3FA4976C7489}"/>
              </a:ext>
            </a:extLst>
          </p:cNvPr>
          <p:cNvSpPr>
            <a:spLocks noGrp="1"/>
          </p:cNvSpPr>
          <p:nvPr>
            <p:ph type="title"/>
          </p:nvPr>
        </p:nvSpPr>
        <p:spPr>
          <a:xfrm>
            <a:off x="838200" y="225288"/>
            <a:ext cx="10515600" cy="914400"/>
          </a:xfrm>
        </p:spPr>
        <p:txBody>
          <a:bodyPr/>
          <a:lstStyle/>
          <a:p>
            <a:r>
              <a:rPr lang="es-MX" dirty="0"/>
              <a:t>LA TEOLOGÍA</a:t>
            </a:r>
          </a:p>
        </p:txBody>
      </p:sp>
      <p:sp>
        <p:nvSpPr>
          <p:cNvPr id="3" name="Marcador de contenido 2">
            <a:extLst>
              <a:ext uri="{FF2B5EF4-FFF2-40B4-BE49-F238E27FC236}">
                <a16:creationId xmlns:a16="http://schemas.microsoft.com/office/drawing/2014/main" id="{A63E0C2E-C015-E834-8829-649C3E67F3A2}"/>
              </a:ext>
            </a:extLst>
          </p:cNvPr>
          <p:cNvSpPr>
            <a:spLocks noGrp="1"/>
          </p:cNvSpPr>
          <p:nvPr>
            <p:ph idx="1"/>
          </p:nvPr>
        </p:nvSpPr>
        <p:spPr>
          <a:xfrm>
            <a:off x="318052" y="1351722"/>
            <a:ext cx="11688418" cy="5280990"/>
          </a:xfrm>
        </p:spPr>
        <p:txBody>
          <a:bodyPr>
            <a:normAutofit/>
          </a:bodyPr>
          <a:lstStyle/>
          <a:p>
            <a:r>
              <a:rPr lang="es-MX" b="1" i="0" dirty="0">
                <a:solidFill>
                  <a:srgbClr val="FFFF00"/>
                </a:solidFill>
                <a:effectLst/>
                <a:latin typeface="Tahoma" panose="020B0604030504040204" pitchFamily="34" charset="0"/>
              </a:rPr>
              <a:t>46</a:t>
            </a:r>
            <a:r>
              <a:rPr lang="es-MX" b="0" i="0" dirty="0">
                <a:solidFill>
                  <a:schemeClr val="tx1"/>
                </a:solidFill>
                <a:effectLst/>
                <a:latin typeface="Tahoma" panose="020B0604030504040204" pitchFamily="34" charset="0"/>
              </a:rPr>
              <a:t>. La acción del Espíritu en la comunión del Cuerpo de Cristo y en el camino misionero del Pueblo de Dios es el principio de la </a:t>
            </a:r>
            <a:r>
              <a:rPr lang="es-MX" b="0" i="0" dirty="0" err="1">
                <a:solidFill>
                  <a:schemeClr val="tx1"/>
                </a:solidFill>
                <a:effectLst/>
                <a:latin typeface="Tahoma" panose="020B0604030504040204" pitchFamily="34" charset="0"/>
              </a:rPr>
              <a:t>sinodalidad</a:t>
            </a:r>
            <a:r>
              <a:rPr lang="es-MX" b="0" i="0" dirty="0">
                <a:solidFill>
                  <a:schemeClr val="tx1"/>
                </a:solidFill>
                <a:effectLst/>
                <a:latin typeface="Tahoma" panose="020B0604030504040204" pitchFamily="34" charset="0"/>
              </a:rPr>
              <a:t>. El don del Espíritu Santo, se manifiesta de muchas formas: la igual dignidad de los Bautizados; la vocación universal a la santidad; la participación de todos los fieles en el oficio sacerdotal, profético y real de Jesucristo.</a:t>
            </a:r>
          </a:p>
          <a:p>
            <a:r>
              <a:rPr lang="es-MX" b="1" i="0" dirty="0">
                <a:solidFill>
                  <a:srgbClr val="FFFF00"/>
                </a:solidFill>
                <a:effectLst/>
                <a:latin typeface="Tahoma" panose="020B0604030504040204" pitchFamily="34" charset="0"/>
              </a:rPr>
              <a:t>47</a:t>
            </a:r>
            <a:r>
              <a:rPr lang="es-MX" b="0" i="0" dirty="0">
                <a:solidFill>
                  <a:schemeClr val="tx1"/>
                </a:solidFill>
                <a:effectLst/>
                <a:latin typeface="Tahoma" panose="020B0604030504040204" pitchFamily="34" charset="0"/>
              </a:rPr>
              <a:t>. El camino sinodal de la Iglesia se plasma y se alimenta con la </a:t>
            </a:r>
            <a:r>
              <a:rPr lang="es-MX" b="0" i="0" dirty="0">
                <a:solidFill>
                  <a:srgbClr val="FFFF00"/>
                </a:solidFill>
                <a:effectLst/>
                <a:latin typeface="Tahoma" panose="020B0604030504040204" pitchFamily="34" charset="0"/>
              </a:rPr>
              <a:t>Eucaristía</a:t>
            </a:r>
            <a:r>
              <a:rPr lang="es-MX" b="0" i="0" dirty="0">
                <a:solidFill>
                  <a:schemeClr val="tx1"/>
                </a:solidFill>
                <a:effectLst/>
                <a:latin typeface="Tahoma" panose="020B0604030504040204" pitchFamily="34" charset="0"/>
              </a:rPr>
              <a:t>. La </a:t>
            </a:r>
            <a:r>
              <a:rPr lang="es-MX" b="0" i="0" dirty="0" err="1">
                <a:solidFill>
                  <a:schemeClr val="tx1"/>
                </a:solidFill>
                <a:effectLst/>
                <a:latin typeface="Tahoma" panose="020B0604030504040204" pitchFamily="34" charset="0"/>
              </a:rPr>
              <a:t>sinodalidad</a:t>
            </a:r>
            <a:r>
              <a:rPr lang="es-MX" b="0" i="0" dirty="0">
                <a:solidFill>
                  <a:schemeClr val="tx1"/>
                </a:solidFill>
                <a:effectLst/>
                <a:latin typeface="Tahoma" panose="020B0604030504040204" pitchFamily="34" charset="0"/>
              </a:rPr>
              <a:t> tiene su fuente y su cumbre en la celebración litúrgica y en la participación plena, consciente y activa en el banquete eucarístico. </a:t>
            </a:r>
            <a:r>
              <a:rPr lang="es-MX" dirty="0">
                <a:solidFill>
                  <a:schemeClr val="tx1"/>
                </a:solidFill>
                <a:latin typeface="Tahoma" panose="020B0604030504040204" pitchFamily="34" charset="0"/>
              </a:rPr>
              <a:t>T</a:t>
            </a:r>
            <a:r>
              <a:rPr lang="es-MX" b="0" i="0" dirty="0">
                <a:solidFill>
                  <a:schemeClr val="tx1"/>
                </a:solidFill>
                <a:effectLst/>
                <a:latin typeface="Tahoma" panose="020B0604030504040204" pitchFamily="34" charset="0"/>
              </a:rPr>
              <a:t>iene como consecuencia que «aunque seamos muchos, somos un solo Pan y un solo Cuerpo, porque todos participamos de un solo Pan» (1 </a:t>
            </a:r>
            <a:r>
              <a:rPr lang="es-MX" b="0" i="0" dirty="0" err="1">
                <a:solidFill>
                  <a:schemeClr val="tx1"/>
                </a:solidFill>
                <a:effectLst/>
                <a:latin typeface="Tahoma" panose="020B0604030504040204" pitchFamily="34" charset="0"/>
              </a:rPr>
              <a:t>Cor</a:t>
            </a:r>
            <a:r>
              <a:rPr lang="es-MX" b="0" i="1" dirty="0">
                <a:solidFill>
                  <a:schemeClr val="tx1"/>
                </a:solidFill>
                <a:effectLst/>
                <a:latin typeface="Tahoma" panose="020B0604030504040204" pitchFamily="34" charset="0"/>
              </a:rPr>
              <a:t> </a:t>
            </a:r>
            <a:r>
              <a:rPr lang="es-MX" b="0" i="0" dirty="0">
                <a:solidFill>
                  <a:schemeClr val="tx1"/>
                </a:solidFill>
                <a:effectLst/>
                <a:latin typeface="Tahoma" panose="020B0604030504040204" pitchFamily="34" charset="0"/>
              </a:rPr>
              <a:t>10,17).</a:t>
            </a:r>
            <a:endParaRPr lang="es-MX" dirty="0">
              <a:solidFill>
                <a:schemeClr val="tx1"/>
              </a:solidFill>
            </a:endParaRPr>
          </a:p>
        </p:txBody>
      </p:sp>
    </p:spTree>
    <p:extLst>
      <p:ext uri="{BB962C8B-B14F-4D97-AF65-F5344CB8AC3E}">
        <p14:creationId xmlns:p14="http://schemas.microsoft.com/office/powerpoint/2010/main" val="128495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FE2820-21EE-C96D-01FB-F877CF8BCCF7}"/>
              </a:ext>
            </a:extLst>
          </p:cNvPr>
          <p:cNvSpPr>
            <a:spLocks noGrp="1"/>
          </p:cNvSpPr>
          <p:nvPr>
            <p:ph type="title"/>
          </p:nvPr>
        </p:nvSpPr>
        <p:spPr>
          <a:xfrm>
            <a:off x="838200" y="185531"/>
            <a:ext cx="10515600" cy="185530"/>
          </a:xfrm>
        </p:spPr>
        <p:txBody>
          <a:bodyPr>
            <a:normAutofit fontScale="90000"/>
          </a:bodyPr>
          <a:lstStyle/>
          <a:p>
            <a:endParaRPr lang="es-MX" dirty="0"/>
          </a:p>
        </p:txBody>
      </p:sp>
      <p:sp>
        <p:nvSpPr>
          <p:cNvPr id="3" name="Marcador de contenido 2">
            <a:extLst>
              <a:ext uri="{FF2B5EF4-FFF2-40B4-BE49-F238E27FC236}">
                <a16:creationId xmlns:a16="http://schemas.microsoft.com/office/drawing/2014/main" id="{8F5701E8-E73E-C59E-CAAA-4C79C20AF5DD}"/>
              </a:ext>
            </a:extLst>
          </p:cNvPr>
          <p:cNvSpPr>
            <a:spLocks noGrp="1"/>
          </p:cNvSpPr>
          <p:nvPr>
            <p:ph idx="1"/>
          </p:nvPr>
        </p:nvSpPr>
        <p:spPr>
          <a:xfrm>
            <a:off x="357809" y="477078"/>
            <a:ext cx="11489634" cy="6195391"/>
          </a:xfrm>
        </p:spPr>
        <p:txBody>
          <a:bodyPr>
            <a:normAutofit/>
          </a:bodyPr>
          <a:lstStyle/>
          <a:p>
            <a:pPr algn="l"/>
            <a:r>
              <a:rPr lang="es-MX" sz="3600" b="0" i="0" dirty="0">
                <a:solidFill>
                  <a:schemeClr val="tx1"/>
                </a:solidFill>
                <a:effectLst/>
                <a:latin typeface="Tahoma" panose="020B0604030504040204" pitchFamily="34" charset="0"/>
              </a:rPr>
              <a:t>La Eucaristía representa y realiza visiblemente la pertenencia al Cuerpo de Cristo y la </a:t>
            </a:r>
            <a:r>
              <a:rPr lang="es-MX" sz="3600" b="0" i="0" dirty="0" err="1">
                <a:solidFill>
                  <a:schemeClr val="tx1"/>
                </a:solidFill>
                <a:effectLst/>
                <a:latin typeface="Tahoma" panose="020B0604030504040204" pitchFamily="34" charset="0"/>
              </a:rPr>
              <a:t>co-pertenencia</a:t>
            </a:r>
            <a:r>
              <a:rPr lang="es-MX" sz="3600" b="0" i="0" dirty="0">
                <a:solidFill>
                  <a:schemeClr val="tx1"/>
                </a:solidFill>
                <a:effectLst/>
                <a:latin typeface="Tahoma" panose="020B0604030504040204" pitchFamily="34" charset="0"/>
              </a:rPr>
              <a:t> entre los cristianos (1 </a:t>
            </a:r>
            <a:r>
              <a:rPr lang="es-MX" sz="3600" b="0" i="0" dirty="0" err="1">
                <a:solidFill>
                  <a:schemeClr val="tx1"/>
                </a:solidFill>
                <a:effectLst/>
                <a:latin typeface="Tahoma" panose="020B0604030504040204" pitchFamily="34" charset="0"/>
              </a:rPr>
              <a:t>Cor</a:t>
            </a:r>
            <a:r>
              <a:rPr lang="es-MX" sz="3600" b="0" i="0" dirty="0">
                <a:solidFill>
                  <a:schemeClr val="tx1"/>
                </a:solidFill>
                <a:effectLst/>
                <a:latin typeface="Tahoma" panose="020B0604030504040204" pitchFamily="34" charset="0"/>
              </a:rPr>
              <a:t> 12,12). En torno a la mesa eucarística, las diversas Iglesias locales se constituyen y se encuentran en la unidad de la única Iglesia. </a:t>
            </a:r>
            <a:r>
              <a:rPr lang="es-MX" sz="3600" dirty="0">
                <a:solidFill>
                  <a:schemeClr val="tx1"/>
                </a:solidFill>
                <a:latin typeface="Tahoma" panose="020B0604030504040204" pitchFamily="34" charset="0"/>
              </a:rPr>
              <a:t>(</a:t>
            </a:r>
            <a:r>
              <a:rPr lang="es-MX" sz="3600" b="0" i="1" dirty="0">
                <a:solidFill>
                  <a:schemeClr val="tx1"/>
                </a:solidFill>
                <a:effectLst/>
                <a:latin typeface="Tahoma" panose="020B0604030504040204" pitchFamily="34" charset="0"/>
              </a:rPr>
              <a:t>Ordo ad </a:t>
            </a:r>
            <a:r>
              <a:rPr lang="es-MX" sz="3600" b="0" i="1" dirty="0" err="1">
                <a:solidFill>
                  <a:schemeClr val="tx1"/>
                </a:solidFill>
                <a:effectLst/>
                <a:latin typeface="Tahoma" panose="020B0604030504040204" pitchFamily="34" charset="0"/>
              </a:rPr>
              <a:t>Synodum</a:t>
            </a:r>
            <a:r>
              <a:rPr lang="es-MX" sz="3600" dirty="0">
                <a:solidFill>
                  <a:schemeClr val="tx1"/>
                </a:solidFill>
                <a:latin typeface="Tahoma" panose="020B0604030504040204" pitchFamily="34" charset="0"/>
              </a:rPr>
              <a:t>)</a:t>
            </a:r>
            <a:endParaRPr lang="es-MX" sz="3600" b="0" i="0" dirty="0">
              <a:solidFill>
                <a:schemeClr val="tx1"/>
              </a:solidFill>
              <a:effectLst/>
              <a:latin typeface="Tahoma" panose="020B0604030504040204" pitchFamily="34" charset="0"/>
            </a:endParaRPr>
          </a:p>
          <a:p>
            <a:pPr algn="l"/>
            <a:r>
              <a:rPr lang="es-MX" sz="3600" b="1" i="0" dirty="0">
                <a:solidFill>
                  <a:srgbClr val="FFFF00"/>
                </a:solidFill>
                <a:effectLst/>
                <a:latin typeface="Tahoma" panose="020B0604030504040204" pitchFamily="34" charset="0"/>
              </a:rPr>
              <a:t>48</a:t>
            </a:r>
            <a:r>
              <a:rPr lang="es-MX" sz="3600" b="0" i="0" dirty="0">
                <a:solidFill>
                  <a:srgbClr val="FFFF00"/>
                </a:solidFill>
                <a:effectLst/>
                <a:latin typeface="Tahoma" panose="020B0604030504040204" pitchFamily="34" charset="0"/>
              </a:rPr>
              <a:t>. </a:t>
            </a:r>
            <a:r>
              <a:rPr lang="es-MX" sz="3600" b="0" i="0" dirty="0">
                <a:solidFill>
                  <a:schemeClr val="tx1"/>
                </a:solidFill>
                <a:effectLst/>
                <a:latin typeface="Tahoma" panose="020B0604030504040204" pitchFamily="34" charset="0"/>
              </a:rPr>
              <a:t>En todo lugar y en todo tiempo el Señor infunde su Espíritu sobre el Pueblo de Dios para hacerlo participar de su vida nutriéndolo con la Eucaristía y guiándolo en comunión sinodal. «Por lo tanto, ser verdaderamente “sinodal” es avanzar en armonía bajo el impulso del Espíritu».</a:t>
            </a:r>
            <a:endParaRPr lang="es-MX" sz="3600" dirty="0"/>
          </a:p>
        </p:txBody>
      </p:sp>
    </p:spTree>
    <p:extLst>
      <p:ext uri="{BB962C8B-B14F-4D97-AF65-F5344CB8AC3E}">
        <p14:creationId xmlns:p14="http://schemas.microsoft.com/office/powerpoint/2010/main" val="372248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695F13-D9A7-726E-3C22-48B4CDFFD480}"/>
              </a:ext>
            </a:extLst>
          </p:cNvPr>
          <p:cNvSpPr>
            <a:spLocks noGrp="1"/>
          </p:cNvSpPr>
          <p:nvPr>
            <p:ph type="title"/>
          </p:nvPr>
        </p:nvSpPr>
        <p:spPr>
          <a:xfrm>
            <a:off x="838200" y="198784"/>
            <a:ext cx="10515600" cy="622852"/>
          </a:xfrm>
        </p:spPr>
        <p:txBody>
          <a:bodyPr>
            <a:normAutofit fontScale="90000"/>
          </a:bodyPr>
          <a:lstStyle/>
          <a:p>
            <a:r>
              <a:rPr lang="es-MX" b="1" dirty="0">
                <a:solidFill>
                  <a:srgbClr val="FFFF00"/>
                </a:solidFill>
              </a:rPr>
              <a:t>REALIZACIÓN DE LA SINODALIDAD</a:t>
            </a:r>
          </a:p>
        </p:txBody>
      </p:sp>
      <p:sp>
        <p:nvSpPr>
          <p:cNvPr id="3" name="Marcador de contenido 2">
            <a:extLst>
              <a:ext uri="{FF2B5EF4-FFF2-40B4-BE49-F238E27FC236}">
                <a16:creationId xmlns:a16="http://schemas.microsoft.com/office/drawing/2014/main" id="{FD113A94-BA00-FEB0-B1E4-E29AC102DCF8}"/>
              </a:ext>
            </a:extLst>
          </p:cNvPr>
          <p:cNvSpPr>
            <a:spLocks noGrp="1"/>
          </p:cNvSpPr>
          <p:nvPr>
            <p:ph sz="half" idx="1"/>
          </p:nvPr>
        </p:nvSpPr>
        <p:spPr>
          <a:xfrm>
            <a:off x="172278" y="1060174"/>
            <a:ext cx="6864626" cy="5599042"/>
          </a:xfrm>
        </p:spPr>
        <p:txBody>
          <a:bodyPr>
            <a:normAutofit fontScale="92500" lnSpcReduction="10000"/>
          </a:bodyPr>
          <a:lstStyle/>
          <a:p>
            <a:r>
              <a:rPr lang="es-MX" sz="3600" b="1" i="0" dirty="0">
                <a:solidFill>
                  <a:srgbClr val="FFFF00"/>
                </a:solidFill>
                <a:effectLst/>
                <a:latin typeface="Tahoma" panose="020B0604030504040204" pitchFamily="34" charset="0"/>
              </a:rPr>
              <a:t>77</a:t>
            </a:r>
            <a:r>
              <a:rPr lang="es-MX" sz="3600" b="0" i="0" dirty="0">
                <a:solidFill>
                  <a:schemeClr val="tx1"/>
                </a:solidFill>
                <a:effectLst/>
                <a:latin typeface="Tahoma" panose="020B0604030504040204" pitchFamily="34" charset="0"/>
              </a:rPr>
              <a:t>. El primer nivel de ejercicio de la </a:t>
            </a:r>
            <a:r>
              <a:rPr lang="es-MX" sz="3600" b="0" i="0" dirty="0" err="1">
                <a:solidFill>
                  <a:schemeClr val="tx1"/>
                </a:solidFill>
                <a:effectLst/>
                <a:latin typeface="Tahoma" panose="020B0604030504040204" pitchFamily="34" charset="0"/>
              </a:rPr>
              <a:t>sinodalidad</a:t>
            </a:r>
            <a:r>
              <a:rPr lang="es-MX" sz="3600" b="0" i="0" dirty="0">
                <a:solidFill>
                  <a:schemeClr val="tx1"/>
                </a:solidFill>
                <a:effectLst/>
                <a:latin typeface="Tahoma" panose="020B0604030504040204" pitchFamily="34" charset="0"/>
              </a:rPr>
              <a:t> tiene lugar en la Iglesia particular. En ella, «la especial manifestación de la Iglesia se produce en la participación plena y activa de todo el Pueblo santo de Dios en las mismas celebraciones litúrgicas, particularmente en la misma eucaristía, en una misma oración, junto al mismo altar donde preside el Obispo rodeado de su presbiterio y ministros».</a:t>
            </a:r>
          </a:p>
          <a:p>
            <a:endParaRPr lang="es-MX" dirty="0"/>
          </a:p>
        </p:txBody>
      </p:sp>
      <p:pic>
        <p:nvPicPr>
          <p:cNvPr id="6" name="Marcador de contenido 5" descr="Un grupo de personas en un escenario&#10;&#10;Descripción generada automáticamente con confianza media">
            <a:extLst>
              <a:ext uri="{FF2B5EF4-FFF2-40B4-BE49-F238E27FC236}">
                <a16:creationId xmlns:a16="http://schemas.microsoft.com/office/drawing/2014/main" id="{CA208AF6-5992-9461-375B-3B812541E986}"/>
              </a:ext>
            </a:extLst>
          </p:cNvPr>
          <p:cNvPicPr>
            <a:picLocks noGrp="1" noChangeAspect="1"/>
          </p:cNvPicPr>
          <p:nvPr>
            <p:ph sz="half" idx="2"/>
          </p:nvPr>
        </p:nvPicPr>
        <p:blipFill>
          <a:blip r:embed="rId2"/>
          <a:stretch>
            <a:fillRect/>
          </a:stretch>
        </p:blipFill>
        <p:spPr>
          <a:xfrm>
            <a:off x="7248525" y="1616765"/>
            <a:ext cx="4771197" cy="4439478"/>
          </a:xfrm>
        </p:spPr>
      </p:pic>
    </p:spTree>
    <p:extLst>
      <p:ext uri="{BB962C8B-B14F-4D97-AF65-F5344CB8AC3E}">
        <p14:creationId xmlns:p14="http://schemas.microsoft.com/office/powerpoint/2010/main" val="411660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E734A-C34C-8C60-7DC5-2BF34204CD8A}"/>
              </a:ext>
            </a:extLst>
          </p:cNvPr>
          <p:cNvSpPr>
            <a:spLocks noGrp="1"/>
          </p:cNvSpPr>
          <p:nvPr>
            <p:ph type="title"/>
          </p:nvPr>
        </p:nvSpPr>
        <p:spPr/>
        <p:txBody>
          <a:bodyPr>
            <a:normAutofit/>
          </a:bodyPr>
          <a:lstStyle/>
          <a:p>
            <a:r>
              <a:rPr lang="es-MX" sz="6000" b="1" dirty="0">
                <a:solidFill>
                  <a:srgbClr val="FFFF00"/>
                </a:solidFill>
              </a:rPr>
              <a:t>Formación para la vida sinodal</a:t>
            </a:r>
          </a:p>
        </p:txBody>
      </p:sp>
      <p:sp>
        <p:nvSpPr>
          <p:cNvPr id="3" name="Marcador de contenido 2">
            <a:extLst>
              <a:ext uri="{FF2B5EF4-FFF2-40B4-BE49-F238E27FC236}">
                <a16:creationId xmlns:a16="http://schemas.microsoft.com/office/drawing/2014/main" id="{F22D13A3-F3B3-E8D6-4F45-4D0F41CBF6C9}"/>
              </a:ext>
            </a:extLst>
          </p:cNvPr>
          <p:cNvSpPr>
            <a:spLocks noGrp="1"/>
          </p:cNvSpPr>
          <p:nvPr>
            <p:ph idx="1"/>
          </p:nvPr>
        </p:nvSpPr>
        <p:spPr>
          <a:xfrm>
            <a:off x="304799" y="1563757"/>
            <a:ext cx="11516139" cy="5035826"/>
          </a:xfrm>
        </p:spPr>
        <p:txBody>
          <a:bodyPr>
            <a:noAutofit/>
          </a:bodyPr>
          <a:lstStyle/>
          <a:p>
            <a:r>
              <a:rPr lang="es-MX" sz="3200" b="0" i="0" dirty="0">
                <a:solidFill>
                  <a:schemeClr val="tx1"/>
                </a:solidFill>
                <a:effectLst/>
                <a:latin typeface="Tahoma" panose="020B0604030504040204" pitchFamily="34" charset="0"/>
              </a:rPr>
              <a:t>Las mismas disposiciones que se requieren para vivir y madurar el </a:t>
            </a:r>
            <a:r>
              <a:rPr lang="es-MX" sz="3200" b="0" i="1" dirty="0" err="1">
                <a:solidFill>
                  <a:schemeClr val="tx1"/>
                </a:solidFill>
                <a:effectLst/>
                <a:latin typeface="Tahoma" panose="020B0604030504040204" pitchFamily="34" charset="0"/>
              </a:rPr>
              <a:t>sensus</a:t>
            </a:r>
            <a:r>
              <a:rPr lang="es-MX" sz="3200" b="0" i="1" dirty="0">
                <a:solidFill>
                  <a:schemeClr val="tx1"/>
                </a:solidFill>
                <a:effectLst/>
                <a:latin typeface="Tahoma" panose="020B0604030504040204" pitchFamily="34" charset="0"/>
              </a:rPr>
              <a:t> </a:t>
            </a:r>
            <a:r>
              <a:rPr lang="es-MX" sz="3200" b="0" i="1" dirty="0" err="1">
                <a:solidFill>
                  <a:schemeClr val="tx1"/>
                </a:solidFill>
                <a:effectLst/>
                <a:latin typeface="Tahoma" panose="020B0604030504040204" pitchFamily="34" charset="0"/>
              </a:rPr>
              <a:t>fidei</a:t>
            </a:r>
            <a:r>
              <a:rPr lang="es-MX" sz="3200" b="0" i="0" dirty="0">
                <a:solidFill>
                  <a:schemeClr val="tx1"/>
                </a:solidFill>
                <a:effectLst/>
                <a:latin typeface="Tahoma" panose="020B0604030504040204" pitchFamily="34" charset="0"/>
              </a:rPr>
              <a:t>, con el que están marcados todos los creyentes, se requieren para ejercerlo en el camino sinodal. Entre estas disposiciones conviene recordar: la participación en la vida de la Iglesia centrada en la Eucaristía y en el Sacramento de la Reconciliación; el ejercicio de la escucha de la Palabra de Dios para entrar en diálogo con ella y traducirla en actos de la vida; la adhesión al Magisterio; la conciencia de que unos son miembros de los otros como Cuerpo de Cristo y de ser enviados a los hermanos, comenzando por los más pobres y marginados. </a:t>
            </a:r>
          </a:p>
        </p:txBody>
      </p:sp>
    </p:spTree>
    <p:extLst>
      <p:ext uri="{BB962C8B-B14F-4D97-AF65-F5344CB8AC3E}">
        <p14:creationId xmlns:p14="http://schemas.microsoft.com/office/powerpoint/2010/main" val="267310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37BEFB-6710-D136-5CDC-5D3F243E853C}"/>
              </a:ext>
            </a:extLst>
          </p:cNvPr>
          <p:cNvSpPr>
            <a:spLocks noGrp="1"/>
          </p:cNvSpPr>
          <p:nvPr>
            <p:ph type="title"/>
          </p:nvPr>
        </p:nvSpPr>
        <p:spPr>
          <a:xfrm>
            <a:off x="838200" y="172279"/>
            <a:ext cx="10515600" cy="1285460"/>
          </a:xfrm>
        </p:spPr>
        <p:txBody>
          <a:bodyPr>
            <a:normAutofit/>
          </a:bodyPr>
          <a:lstStyle/>
          <a:p>
            <a:r>
              <a:rPr lang="es-MX" sz="2400" b="1" i="0" dirty="0">
                <a:solidFill>
                  <a:srgbClr val="FFFF00"/>
                </a:solidFill>
                <a:effectLst/>
                <a:latin typeface="Tahoma" panose="020B0604030504040204" pitchFamily="34" charset="0"/>
              </a:rPr>
              <a:t>109</a:t>
            </a:r>
            <a:r>
              <a:rPr lang="es-MX" sz="2400" b="0" i="0" dirty="0">
                <a:solidFill>
                  <a:srgbClr val="FFFF00"/>
                </a:solidFill>
                <a:effectLst/>
                <a:latin typeface="Tahoma" panose="020B0604030504040204" pitchFamily="34" charset="0"/>
              </a:rPr>
              <a:t>. La asamblea eucarística es la fuente y el paradigma de la espiritualidad de comunión. </a:t>
            </a:r>
            <a:r>
              <a:rPr lang="es-MX" sz="2400" b="0" i="1" dirty="0" err="1">
                <a:solidFill>
                  <a:srgbClr val="FFFF00"/>
                </a:solidFill>
                <a:effectLst/>
                <a:latin typeface="Tahoma" panose="020B0604030504040204" pitchFamily="34" charset="0"/>
              </a:rPr>
              <a:t>affectus</a:t>
            </a:r>
            <a:r>
              <a:rPr lang="es-MX" sz="2400" b="0" i="1" dirty="0">
                <a:solidFill>
                  <a:srgbClr val="FFFF00"/>
                </a:solidFill>
                <a:effectLst/>
                <a:latin typeface="Tahoma" panose="020B0604030504040204" pitchFamily="34" charset="0"/>
              </a:rPr>
              <a:t> </a:t>
            </a:r>
            <a:r>
              <a:rPr lang="es-MX" sz="2400" b="0" i="1" dirty="0" err="1">
                <a:solidFill>
                  <a:srgbClr val="FFFF00"/>
                </a:solidFill>
                <a:effectLst/>
                <a:latin typeface="Tahoma" panose="020B0604030504040204" pitchFamily="34" charset="0"/>
              </a:rPr>
              <a:t>sinodalis</a:t>
            </a:r>
            <a:r>
              <a:rPr lang="es-MX" sz="2400" b="0" i="1" dirty="0">
                <a:solidFill>
                  <a:srgbClr val="FFFF00"/>
                </a:solidFill>
                <a:effectLst/>
                <a:latin typeface="Tahoma" panose="020B0604030504040204" pitchFamily="34" charset="0"/>
              </a:rPr>
              <a:t>.</a:t>
            </a:r>
            <a:br>
              <a:rPr lang="es-MX" sz="2400" dirty="0">
                <a:solidFill>
                  <a:schemeClr val="tx1"/>
                </a:solidFill>
              </a:rPr>
            </a:br>
            <a:endParaRPr lang="es-MX" sz="2400" dirty="0">
              <a:solidFill>
                <a:schemeClr val="tx1"/>
              </a:solidFill>
            </a:endParaRPr>
          </a:p>
        </p:txBody>
      </p:sp>
      <p:sp>
        <p:nvSpPr>
          <p:cNvPr id="3" name="Marcador de contenido 2">
            <a:extLst>
              <a:ext uri="{FF2B5EF4-FFF2-40B4-BE49-F238E27FC236}">
                <a16:creationId xmlns:a16="http://schemas.microsoft.com/office/drawing/2014/main" id="{6221BE63-5B92-6C6E-C344-C81634B14D6F}"/>
              </a:ext>
            </a:extLst>
          </p:cNvPr>
          <p:cNvSpPr>
            <a:spLocks noGrp="1"/>
          </p:cNvSpPr>
          <p:nvPr>
            <p:ph idx="1"/>
          </p:nvPr>
        </p:nvSpPr>
        <p:spPr>
          <a:xfrm>
            <a:off x="225287" y="1179443"/>
            <a:ext cx="11728174" cy="5506278"/>
          </a:xfrm>
        </p:spPr>
        <p:txBody>
          <a:bodyPr>
            <a:normAutofit/>
          </a:bodyPr>
          <a:lstStyle/>
          <a:p>
            <a:pPr algn="l"/>
            <a:r>
              <a:rPr lang="es-MX" b="0" i="0" dirty="0">
                <a:solidFill>
                  <a:schemeClr val="tx1"/>
                </a:solidFill>
                <a:effectLst/>
                <a:latin typeface="Tahoma" panose="020B0604030504040204" pitchFamily="34" charset="0"/>
              </a:rPr>
              <a:t>a. </a:t>
            </a:r>
            <a:r>
              <a:rPr lang="es-MX" b="1" i="0" dirty="0">
                <a:solidFill>
                  <a:srgbClr val="FFFF00"/>
                </a:solidFill>
                <a:effectLst/>
                <a:latin typeface="Tahoma" panose="020B0604030504040204" pitchFamily="34" charset="0"/>
              </a:rPr>
              <a:t>La invocación de la Trinidad</a:t>
            </a:r>
            <a:r>
              <a:rPr lang="es-MX" b="1" i="0" dirty="0">
                <a:solidFill>
                  <a:schemeClr val="tx1"/>
                </a:solidFill>
                <a:effectLst/>
                <a:latin typeface="Tahoma" panose="020B0604030504040204" pitchFamily="34" charset="0"/>
              </a:rPr>
              <a:t>. </a:t>
            </a:r>
            <a:r>
              <a:rPr lang="es-MX" b="0" i="0" dirty="0">
                <a:solidFill>
                  <a:schemeClr val="tx1"/>
                </a:solidFill>
                <a:effectLst/>
                <a:latin typeface="Tahoma" panose="020B0604030504040204" pitchFamily="34" charset="0"/>
              </a:rPr>
              <a:t>La asamblea eucarística comienza con la invocación de la Santísima Trinidad. La unidad de la Santísima Trinidad en la comunión de las tres divinas Personas se manifiesta en la comunidad cristiana llamada a vivir «la unión… en la verdad y en la caridad».</a:t>
            </a:r>
          </a:p>
          <a:p>
            <a:pPr algn="l"/>
            <a:r>
              <a:rPr lang="es-MX" b="0" i="0" dirty="0">
                <a:solidFill>
                  <a:schemeClr val="tx1"/>
                </a:solidFill>
                <a:effectLst/>
                <a:latin typeface="Tahoma" panose="020B0604030504040204" pitchFamily="34" charset="0"/>
              </a:rPr>
              <a:t>b. </a:t>
            </a:r>
            <a:r>
              <a:rPr lang="es-MX" b="1" i="0" dirty="0">
                <a:solidFill>
                  <a:srgbClr val="FFFF00"/>
                </a:solidFill>
                <a:effectLst/>
                <a:latin typeface="Tahoma" panose="020B0604030504040204" pitchFamily="34" charset="0"/>
              </a:rPr>
              <a:t>La reconciliación</a:t>
            </a:r>
            <a:r>
              <a:rPr lang="es-MX" b="0" i="0" dirty="0">
                <a:solidFill>
                  <a:schemeClr val="tx1"/>
                </a:solidFill>
                <a:effectLst/>
                <a:latin typeface="Tahoma" panose="020B0604030504040204" pitchFamily="34" charset="0"/>
              </a:rPr>
              <a:t>. La asamblea eucarística propicia la comunión mediante la reconciliación con Dios y con los hermanos. </a:t>
            </a:r>
          </a:p>
          <a:p>
            <a:pPr algn="l"/>
            <a:r>
              <a:rPr lang="es-MX" b="0" i="0" dirty="0">
                <a:solidFill>
                  <a:schemeClr val="tx1"/>
                </a:solidFill>
                <a:effectLst/>
                <a:latin typeface="Tahoma" panose="020B0604030504040204" pitchFamily="34" charset="0"/>
              </a:rPr>
              <a:t>c. </a:t>
            </a:r>
            <a:r>
              <a:rPr lang="es-MX" b="1" i="0" dirty="0">
                <a:solidFill>
                  <a:srgbClr val="FFFF00"/>
                </a:solidFill>
                <a:effectLst/>
                <a:latin typeface="Tahoma" panose="020B0604030504040204" pitchFamily="34" charset="0"/>
              </a:rPr>
              <a:t>La escucha de la Palabra de Dios</a:t>
            </a:r>
            <a:r>
              <a:rPr lang="es-MX" b="0" i="0" dirty="0">
                <a:solidFill>
                  <a:schemeClr val="tx1"/>
                </a:solidFill>
                <a:effectLst/>
                <a:latin typeface="Tahoma" panose="020B0604030504040204" pitchFamily="34" charset="0"/>
              </a:rPr>
              <a:t>. En la asamblea eucarística se escucha la Palabra para recibir el mensaje e iluminar con él el camino. La estructura dialógica de la liturgia eucarística es el paradigma del discernimiento comunitario: antes de escucharse unos a otros, los discípulos deben escuchar la Palabra.</a:t>
            </a:r>
          </a:p>
          <a:p>
            <a:endParaRPr lang="es-MX" dirty="0"/>
          </a:p>
        </p:txBody>
      </p:sp>
    </p:spTree>
    <p:extLst>
      <p:ext uri="{BB962C8B-B14F-4D97-AF65-F5344CB8AC3E}">
        <p14:creationId xmlns:p14="http://schemas.microsoft.com/office/powerpoint/2010/main" val="129772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504D52-9077-D279-0BEE-D8E33CF4DDF8}"/>
              </a:ext>
            </a:extLst>
          </p:cNvPr>
          <p:cNvSpPr>
            <a:spLocks noGrp="1"/>
          </p:cNvSpPr>
          <p:nvPr>
            <p:ph type="title"/>
          </p:nvPr>
        </p:nvSpPr>
        <p:spPr>
          <a:xfrm>
            <a:off x="838200" y="172278"/>
            <a:ext cx="10515600" cy="119270"/>
          </a:xfrm>
        </p:spPr>
        <p:txBody>
          <a:bodyPr>
            <a:normAutofit fontScale="90000"/>
          </a:bodyPr>
          <a:lstStyle/>
          <a:p>
            <a:endParaRPr lang="es-MX" dirty="0"/>
          </a:p>
        </p:txBody>
      </p:sp>
      <p:sp>
        <p:nvSpPr>
          <p:cNvPr id="3" name="Marcador de contenido 2">
            <a:extLst>
              <a:ext uri="{FF2B5EF4-FFF2-40B4-BE49-F238E27FC236}">
                <a16:creationId xmlns:a16="http://schemas.microsoft.com/office/drawing/2014/main" id="{2F4A3569-5E10-B2DE-B0F1-1ADB9AA9E849}"/>
              </a:ext>
            </a:extLst>
          </p:cNvPr>
          <p:cNvSpPr>
            <a:spLocks noGrp="1"/>
          </p:cNvSpPr>
          <p:nvPr>
            <p:ph idx="1"/>
          </p:nvPr>
        </p:nvSpPr>
        <p:spPr>
          <a:xfrm>
            <a:off x="463825" y="463826"/>
            <a:ext cx="11343861" cy="6221896"/>
          </a:xfrm>
        </p:spPr>
        <p:txBody>
          <a:bodyPr>
            <a:normAutofit/>
          </a:bodyPr>
          <a:lstStyle/>
          <a:p>
            <a:pPr algn="l"/>
            <a:r>
              <a:rPr lang="es-MX" sz="3200" b="0" i="0" dirty="0">
                <a:solidFill>
                  <a:schemeClr val="tx1"/>
                </a:solidFill>
                <a:effectLst/>
                <a:latin typeface="Tahoma" panose="020B0604030504040204" pitchFamily="34" charset="0"/>
              </a:rPr>
              <a:t>d. </a:t>
            </a:r>
            <a:r>
              <a:rPr lang="es-MX" sz="3200" b="1" i="0" dirty="0">
                <a:solidFill>
                  <a:srgbClr val="FFFF00"/>
                </a:solidFill>
                <a:effectLst/>
                <a:latin typeface="Tahoma" panose="020B0604030504040204" pitchFamily="34" charset="0"/>
              </a:rPr>
              <a:t>La comunión</a:t>
            </a:r>
            <a:r>
              <a:rPr lang="es-MX" sz="3200" b="0" i="0" dirty="0">
                <a:solidFill>
                  <a:schemeClr val="tx1"/>
                </a:solidFill>
                <a:effectLst/>
                <a:latin typeface="Tahoma" panose="020B0604030504040204" pitchFamily="34" charset="0"/>
              </a:rPr>
              <a:t>. La Eucaristía «</a:t>
            </a:r>
            <a:r>
              <a:rPr lang="es-MX" sz="3200" b="0" i="1" dirty="0">
                <a:solidFill>
                  <a:schemeClr val="tx1"/>
                </a:solidFill>
                <a:effectLst/>
                <a:latin typeface="Tahoma" panose="020B0604030504040204" pitchFamily="34" charset="0"/>
              </a:rPr>
              <a:t>crea </a:t>
            </a:r>
            <a:r>
              <a:rPr lang="es-MX" sz="3200" b="0" i="0" dirty="0">
                <a:solidFill>
                  <a:schemeClr val="tx1"/>
                </a:solidFill>
                <a:effectLst/>
                <a:latin typeface="Tahoma" panose="020B0604030504040204" pitchFamily="34" charset="0"/>
              </a:rPr>
              <a:t>comunión y</a:t>
            </a:r>
            <a:r>
              <a:rPr lang="es-MX" sz="3200" b="0" i="1" dirty="0">
                <a:solidFill>
                  <a:schemeClr val="tx1"/>
                </a:solidFill>
                <a:effectLst/>
                <a:latin typeface="Tahoma" panose="020B0604030504040204" pitchFamily="34" charset="0"/>
              </a:rPr>
              <a:t> propicia </a:t>
            </a:r>
            <a:r>
              <a:rPr lang="es-MX" sz="3200" b="0" i="0" dirty="0">
                <a:solidFill>
                  <a:schemeClr val="tx1"/>
                </a:solidFill>
                <a:effectLst/>
                <a:latin typeface="Tahoma" panose="020B0604030504040204" pitchFamily="34" charset="0"/>
              </a:rPr>
              <a:t>la comunión» con Dios y con los hermanos</a:t>
            </a:r>
            <a:r>
              <a:rPr lang="es-MX" sz="3200" b="0" i="0" dirty="0">
                <a:solidFill>
                  <a:schemeClr val="tx1"/>
                </a:solidFill>
                <a:effectLst/>
                <a:latin typeface="Tahoma" panose="020B0604030504040204" pitchFamily="34" charset="0"/>
                <a:hlinkClick r:id="rId2">
                  <a:extLst>
                    <a:ext uri="{A12FA001-AC4F-418D-AE19-62706E023703}">
                      <ahyp:hlinkClr xmlns:ahyp="http://schemas.microsoft.com/office/drawing/2018/hyperlinkcolor" val="tx"/>
                    </a:ext>
                  </a:extLst>
                </a:hlinkClick>
              </a:rPr>
              <a:t>[141]</a:t>
            </a:r>
            <a:r>
              <a:rPr lang="es-MX" sz="3200" b="0" i="0" dirty="0">
                <a:solidFill>
                  <a:schemeClr val="tx1"/>
                </a:solidFill>
                <a:effectLst/>
                <a:latin typeface="Tahoma" panose="020B0604030504040204" pitchFamily="34" charset="0"/>
              </a:rPr>
              <a:t>. Originada en Cristo es participada por hombres y mujeres que, teniendo la misma dignidad de Bautizados, reciben del Padre y ejercen con responsabilidad diversas vocaciones </a:t>
            </a:r>
          </a:p>
          <a:p>
            <a:pPr algn="l"/>
            <a:r>
              <a:rPr lang="es-MX" sz="3200" b="0" i="0" dirty="0">
                <a:solidFill>
                  <a:schemeClr val="tx1"/>
                </a:solidFill>
                <a:effectLst/>
                <a:latin typeface="Tahoma" panose="020B0604030504040204" pitchFamily="34" charset="0"/>
              </a:rPr>
              <a:t>e.</a:t>
            </a:r>
            <a:r>
              <a:rPr lang="es-MX" sz="3200" b="0" i="0" dirty="0">
                <a:solidFill>
                  <a:srgbClr val="FFFF00"/>
                </a:solidFill>
                <a:effectLst/>
                <a:latin typeface="Tahoma" panose="020B0604030504040204" pitchFamily="34" charset="0"/>
              </a:rPr>
              <a:t> </a:t>
            </a:r>
            <a:r>
              <a:rPr lang="es-MX" sz="3200" b="1" i="0" dirty="0">
                <a:solidFill>
                  <a:srgbClr val="FFFF00"/>
                </a:solidFill>
                <a:effectLst/>
                <a:latin typeface="Tahoma" panose="020B0604030504040204" pitchFamily="34" charset="0"/>
              </a:rPr>
              <a:t>La misión</a:t>
            </a:r>
            <a:r>
              <a:rPr lang="es-MX" sz="3200" b="0" i="0" dirty="0">
                <a:solidFill>
                  <a:schemeClr val="tx1"/>
                </a:solidFill>
                <a:effectLst/>
                <a:latin typeface="Tahoma" panose="020B0604030504040204" pitchFamily="34" charset="0"/>
              </a:rPr>
              <a:t>. </a:t>
            </a:r>
            <a:r>
              <a:rPr lang="es-MX" sz="3200" b="0" i="1" dirty="0" err="1">
                <a:solidFill>
                  <a:schemeClr val="tx1"/>
                </a:solidFill>
                <a:effectLst/>
                <a:latin typeface="Tahoma" panose="020B0604030504040204" pitchFamily="34" charset="0"/>
              </a:rPr>
              <a:t>Ite</a:t>
            </a:r>
            <a:r>
              <a:rPr lang="es-MX" sz="3200" b="0" i="1" dirty="0">
                <a:solidFill>
                  <a:schemeClr val="tx1"/>
                </a:solidFill>
                <a:effectLst/>
                <a:latin typeface="Tahoma" panose="020B0604030504040204" pitchFamily="34" charset="0"/>
              </a:rPr>
              <a:t>, </a:t>
            </a:r>
            <a:r>
              <a:rPr lang="es-MX" sz="3200" b="0" i="1" dirty="0" err="1">
                <a:solidFill>
                  <a:schemeClr val="tx1"/>
                </a:solidFill>
                <a:effectLst/>
                <a:latin typeface="Tahoma" panose="020B0604030504040204" pitchFamily="34" charset="0"/>
              </a:rPr>
              <a:t>missa</a:t>
            </a:r>
            <a:r>
              <a:rPr lang="es-MX" sz="3200" b="0" i="1" dirty="0">
                <a:solidFill>
                  <a:schemeClr val="tx1"/>
                </a:solidFill>
                <a:effectLst/>
                <a:latin typeface="Tahoma" panose="020B0604030504040204" pitchFamily="34" charset="0"/>
              </a:rPr>
              <a:t> </a:t>
            </a:r>
            <a:r>
              <a:rPr lang="es-MX" sz="3200" b="0" i="1" dirty="0" err="1">
                <a:solidFill>
                  <a:schemeClr val="tx1"/>
                </a:solidFill>
                <a:effectLst/>
                <a:latin typeface="Tahoma" panose="020B0604030504040204" pitchFamily="34" charset="0"/>
              </a:rPr>
              <a:t>est</a:t>
            </a:r>
            <a:r>
              <a:rPr lang="es-MX" sz="3200" b="0" i="0" dirty="0">
                <a:solidFill>
                  <a:schemeClr val="tx1"/>
                </a:solidFill>
                <a:effectLst/>
                <a:latin typeface="Tahoma" panose="020B0604030504040204" pitchFamily="34" charset="0"/>
              </a:rPr>
              <a:t>. La comunión realizada por la Eucaristía impulsa hacia la misión. El que participa del Cuerpo de Cristo está llamado a compartir la alegre experiencia con todos. Es necesario dejarse interpelar siempre por la pregunta: ¿Cómo podemos ser verdaderamente Iglesia sinodal si no vivimos “en salida” hacia todos para ir juntos hacia Dios?</a:t>
            </a:r>
          </a:p>
          <a:p>
            <a:endParaRPr lang="es-MX" dirty="0"/>
          </a:p>
        </p:txBody>
      </p:sp>
    </p:spTree>
    <p:extLst>
      <p:ext uri="{BB962C8B-B14F-4D97-AF65-F5344CB8AC3E}">
        <p14:creationId xmlns:p14="http://schemas.microsoft.com/office/powerpoint/2010/main" val="276995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ofundidad">
  <a:themeElements>
    <a:clrScheme name="Depth">
      <a:dk1>
        <a:sysClr val="windowText" lastClr="000000"/>
      </a:dk1>
      <a:lt1>
        <a:sysClr val="window" lastClr="FFFFFF"/>
      </a:lt1>
      <a:dk2>
        <a:srgbClr val="4E3B30"/>
      </a:dk2>
      <a:lt2>
        <a:srgbClr val="FFDB82"/>
      </a:lt2>
      <a:accent1>
        <a:srgbClr val="F0A22E"/>
      </a:accent1>
      <a:accent2>
        <a:srgbClr val="E4D9B2"/>
      </a:accent2>
      <a:accent3>
        <a:srgbClr val="AA986C"/>
      </a:accent3>
      <a:accent4>
        <a:srgbClr val="8FB977"/>
      </a:accent4>
      <a:accent5>
        <a:srgbClr val="778F9F"/>
      </a:accent5>
      <a:accent6>
        <a:srgbClr val="8A6087"/>
      </a:accent6>
      <a:hlink>
        <a:srgbClr val="AD1F1F"/>
      </a:hlink>
      <a:folHlink>
        <a:srgbClr val="FFC42F"/>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C473073F-34A4-486A-BBA1-2A70AE921EB6}"/>
    </a:ext>
  </a:extLst>
</a:theme>
</file>

<file path=docProps/app.xml><?xml version="1.0" encoding="utf-8"?>
<Properties xmlns="http://schemas.openxmlformats.org/officeDocument/2006/extended-properties" xmlns:vt="http://schemas.openxmlformats.org/officeDocument/2006/docPropsVTypes">
  <Template>TM04033923[[fn=Profundidad]]</Template>
  <TotalTime>119</TotalTime>
  <Words>811</Words>
  <Application>Microsoft Office PowerPoint</Application>
  <PresentationFormat>Panorámica</PresentationFormat>
  <Paragraphs>18</Paragraphs>
  <Slides>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Aharoni</vt:lpstr>
      <vt:lpstr>Arial</vt:lpstr>
      <vt:lpstr>Corbel</vt:lpstr>
      <vt:lpstr>Tahoma</vt:lpstr>
      <vt:lpstr>Profundidad</vt:lpstr>
      <vt:lpstr>DOCTRINA SOBRE LA SINODALIDAD COMISIÓN TEOLÓGICA INTERNACIONAL LA SINODALIDAD EN LA VIDA Y EN LA MISIÓN DE LA IGLESIA </vt:lpstr>
      <vt:lpstr>LA TRADICIÓN</vt:lpstr>
      <vt:lpstr>LA TEOLOGÍA</vt:lpstr>
      <vt:lpstr>Presentación de PowerPoint</vt:lpstr>
      <vt:lpstr>REALIZACIÓN DE LA SINODALIDAD</vt:lpstr>
      <vt:lpstr>Formación para la vida sinodal</vt:lpstr>
      <vt:lpstr>109. La asamblea eucarística es la fuente y el paradigma de la espiritualidad de comunión. affectus sinodalis.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DOCTRINA SOBRE LA SINODALIDAD</dc:title>
  <dc:creator>Jose Miguel</dc:creator>
  <cp:lastModifiedBy>Jose Miguel</cp:lastModifiedBy>
  <cp:revision>2</cp:revision>
  <dcterms:created xsi:type="dcterms:W3CDTF">2023-05-19T17:17:01Z</dcterms:created>
  <dcterms:modified xsi:type="dcterms:W3CDTF">2023-05-22T19:17:01Z</dcterms:modified>
</cp:coreProperties>
</file>