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3"/>
    <p:restoredTop sz="96629"/>
  </p:normalViewPr>
  <p:slideViewPr>
    <p:cSldViewPr snapToGrid="0" snapToObjects="1" showGuides="1">
      <p:cViewPr>
        <p:scale>
          <a:sx n="82" d="100"/>
          <a:sy n="82" d="100"/>
        </p:scale>
        <p:origin x="904" y="133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l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leyenda">
  <p:cSld name="Imagen panorámica con leyenda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leyenda">
  <p:cSld name="Título y leyenda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título">
  <p:cSld name="Cita con títul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3">
  <p:cSld name="Columna 3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4" name="Google Shape;114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de imagen 3">
  <p:cSld name="Columna de imagen 3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6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3" name="Google Shape;123;p16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16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6" name="Google Shape;126;p16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6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9" name="Google Shape;129;p16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30" name="Google Shape;130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leyenda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ley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7.jp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8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6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 amt="40000"/>
          </a:blip>
          <a:srcRect l="4365" t="23391" r="47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</a:pPr>
            <a:r>
              <a:rPr lang="es-MX">
                <a:solidFill>
                  <a:schemeClr val="lt1"/>
                </a:solidFill>
              </a:rPr>
              <a:t>LECTIO DIVINA</a:t>
            </a:r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-MX">
                <a:solidFill>
                  <a:schemeClr val="lt1"/>
                </a:solidFill>
              </a:rPr>
              <a:t>MIERCOLES 20 DE SEPTIEMBRE</a:t>
            </a:r>
            <a:endParaRPr/>
          </a:p>
        </p:txBody>
      </p:sp>
      <p:sp>
        <p:nvSpPr>
          <p:cNvPr id="156" name="Google Shape;156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2400" y="-101450"/>
            <a:ext cx="12507821" cy="703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81;p22">
            <a:extLst>
              <a:ext uri="{FF2B5EF4-FFF2-40B4-BE49-F238E27FC236}">
                <a16:creationId xmlns:a16="http://schemas.microsoft.com/office/drawing/2014/main" id="{AF8ED2C3-2BDC-9D4A-90B0-498835A7753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44380" y="3298"/>
            <a:ext cx="1086308" cy="134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A66B9A9-B22B-4945-9F7C-F706F12A7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75" y="0"/>
            <a:ext cx="12192000" cy="6858000"/>
          </a:xfrm>
          <a:prstGeom prst="rect">
            <a:avLst/>
          </a:prstGeom>
        </p:spPr>
      </p:pic>
      <p:sp>
        <p:nvSpPr>
          <p:cNvPr id="233" name="Google Shape;233;p28"/>
          <p:cNvSpPr txBox="1">
            <a:spLocks noGrp="1"/>
          </p:cNvSpPr>
          <p:nvPr>
            <p:ph type="body" idx="1"/>
          </p:nvPr>
        </p:nvSpPr>
        <p:spPr>
          <a:xfrm>
            <a:off x="1718575" y="675825"/>
            <a:ext cx="8946600" cy="57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2766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80000"/>
              <a:buFont typeface="Century Gothic"/>
              <a:buChar char="►"/>
            </a:pPr>
            <a:r>
              <a:rPr lang="es-MX" sz="4000" b="1" i="0" dirty="0">
                <a:solidFill>
                  <a:schemeClr val="tx1"/>
                </a:solidFill>
              </a:rPr>
              <a:t>El Señor te guarda a su sombra,</a:t>
            </a:r>
            <a:br>
              <a:rPr lang="es-MX" sz="4000" b="1" i="0" dirty="0">
                <a:solidFill>
                  <a:schemeClr val="tx1"/>
                </a:solidFill>
              </a:rPr>
            </a:br>
            <a:r>
              <a:rPr lang="es-MX" sz="4000" b="1" i="0" dirty="0">
                <a:solidFill>
                  <a:schemeClr val="tx1"/>
                </a:solidFill>
              </a:rPr>
              <a:t>está a tu derecha;</a:t>
            </a:r>
            <a:br>
              <a:rPr lang="es-MX" sz="4000" b="1" i="0" dirty="0">
                <a:solidFill>
                  <a:schemeClr val="tx1"/>
                </a:solidFill>
              </a:rPr>
            </a:br>
            <a:r>
              <a:rPr lang="es-MX" sz="4000" b="1" i="0" dirty="0">
                <a:solidFill>
                  <a:schemeClr val="tx1"/>
                </a:solidFill>
              </a:rPr>
              <a:t>de día el sol no te hará daño,</a:t>
            </a:r>
            <a:br>
              <a:rPr lang="es-MX" sz="4000" b="1" i="0" dirty="0">
                <a:solidFill>
                  <a:schemeClr val="tx1"/>
                </a:solidFill>
              </a:rPr>
            </a:br>
            <a:r>
              <a:rPr lang="es-MX" sz="4000" b="1" i="0" dirty="0">
                <a:solidFill>
                  <a:schemeClr val="tx1"/>
                </a:solidFill>
              </a:rPr>
              <a:t>ni la luna de noche.</a:t>
            </a:r>
            <a:endParaRPr sz="4000" b="1" i="0" dirty="0">
              <a:solidFill>
                <a:schemeClr val="tx1"/>
              </a:solidFill>
            </a:endParaRPr>
          </a:p>
          <a:p>
            <a:pPr marL="3429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tx1"/>
              </a:solidFill>
            </a:endParaRPr>
          </a:p>
          <a:p>
            <a:pPr marL="342900" lvl="0" indent="-327660" algn="ctr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80000"/>
              <a:buFont typeface="Century Gothic"/>
              <a:buChar char="►"/>
            </a:pPr>
            <a:r>
              <a:rPr lang="es-MX" sz="4000" b="1" i="0" dirty="0">
                <a:solidFill>
                  <a:schemeClr val="tx1"/>
                </a:solidFill>
              </a:rPr>
              <a:t>El Señor te guarda de todo mal,</a:t>
            </a:r>
            <a:br>
              <a:rPr lang="es-MX" sz="4000" b="1" i="0" dirty="0">
                <a:solidFill>
                  <a:schemeClr val="tx1"/>
                </a:solidFill>
              </a:rPr>
            </a:br>
            <a:r>
              <a:rPr lang="es-MX" sz="4000" b="1" i="0" dirty="0">
                <a:solidFill>
                  <a:schemeClr val="tx1"/>
                </a:solidFill>
              </a:rPr>
              <a:t>él guarda tu alma;</a:t>
            </a:r>
            <a:br>
              <a:rPr lang="es-MX" sz="4000" b="1" i="0" dirty="0">
                <a:solidFill>
                  <a:schemeClr val="tx1"/>
                </a:solidFill>
              </a:rPr>
            </a:br>
            <a:r>
              <a:rPr lang="es-MX" sz="4000" b="1" i="0" dirty="0">
                <a:solidFill>
                  <a:schemeClr val="tx1"/>
                </a:solidFill>
              </a:rPr>
              <a:t>el Señor guarda tus entradas y salidas, ahora y por siempre. </a:t>
            </a:r>
          </a:p>
          <a:p>
            <a:pPr marL="15240" lvl="0" indent="0" algn="ctr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80000"/>
              <a:buNone/>
            </a:pPr>
            <a:endParaRPr lang="es-MX" sz="4000" b="1" i="0" dirty="0">
              <a:solidFill>
                <a:schemeClr val="tx1"/>
              </a:solidFill>
            </a:endParaRPr>
          </a:p>
          <a:p>
            <a:pPr marL="15240" lvl="0" indent="0" algn="ctr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ct val="80000"/>
              <a:buNone/>
            </a:pPr>
            <a:r>
              <a:rPr lang="es-MX" sz="4000" b="1" i="1" dirty="0">
                <a:solidFill>
                  <a:schemeClr val="tx1"/>
                </a:solidFill>
              </a:rPr>
              <a:t>Gloria al padre…</a:t>
            </a:r>
            <a:endParaRPr i="1" dirty="0">
              <a:solidFill>
                <a:schemeClr val="tx1"/>
              </a:solidFill>
            </a:endParaRPr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81;p22">
            <a:extLst>
              <a:ext uri="{FF2B5EF4-FFF2-40B4-BE49-F238E27FC236}">
                <a16:creationId xmlns:a16="http://schemas.microsoft.com/office/drawing/2014/main" id="{2168B5F8-4717-3242-9F3A-821F371A2B5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44380" y="3298"/>
            <a:ext cx="1086308" cy="134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160DD8A-9943-CE44-A43C-4CD747AE9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98"/>
            <a:ext cx="12192000" cy="6858000"/>
          </a:xfrm>
          <a:prstGeom prst="rect">
            <a:avLst/>
          </a:prstGeom>
        </p:spPr>
      </p:pic>
      <p:sp>
        <p:nvSpPr>
          <p:cNvPr id="241" name="Google Shape;241;p29"/>
          <p:cNvSpPr txBox="1">
            <a:spLocks noGrp="1"/>
          </p:cNvSpPr>
          <p:nvPr>
            <p:ph type="body" idx="1"/>
          </p:nvPr>
        </p:nvSpPr>
        <p:spPr>
          <a:xfrm>
            <a:off x="702439" y="1073425"/>
            <a:ext cx="9676500" cy="55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Century Gothic"/>
              <a:buChar char="►"/>
            </a:pPr>
            <a:r>
              <a:rPr lang="es-MX" sz="4000" b="1" i="0" dirty="0">
                <a:solidFill>
                  <a:schemeClr val="tx1"/>
                </a:solidFill>
              </a:rPr>
              <a:t>El mismo ańo (1988) en que Juan Pablo II canonizó a estos mártires de la fe, escribió a todos los fieles cristianos laicos del mundo insistiéndoles en la responsabilidad de vivir y proclamar la fe recibida en el bautismo. La exhortación se titula </a:t>
            </a:r>
            <a:r>
              <a:rPr lang="es-MX" sz="4000" b="1" i="1" dirty="0">
                <a:solidFill>
                  <a:schemeClr val="tx1"/>
                </a:solidFill>
              </a:rPr>
              <a:t>Christifideles laici. </a:t>
            </a:r>
            <a:r>
              <a:rPr lang="es-MX" sz="4000" b="1" i="0" dirty="0">
                <a:solidFill>
                  <a:schemeClr val="tx1"/>
                </a:solidFill>
              </a:rPr>
              <a:t>De esa carta extraemos la oración que hoy os invitamos a rezar.</a:t>
            </a:r>
            <a:endParaRPr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81;p22">
            <a:extLst>
              <a:ext uri="{FF2B5EF4-FFF2-40B4-BE49-F238E27FC236}">
                <a16:creationId xmlns:a16="http://schemas.microsoft.com/office/drawing/2014/main" id="{DD2337A4-F3BB-EC42-BC7A-6C75E0B03B2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44380" y="3298"/>
            <a:ext cx="1086308" cy="134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EC21A6-612A-AC48-8DE1-D193B4D15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8" y="0"/>
            <a:ext cx="12192000" cy="6858000"/>
          </a:xfrm>
          <a:prstGeom prst="rect">
            <a:avLst/>
          </a:prstGeom>
        </p:spPr>
      </p:pic>
      <p:sp>
        <p:nvSpPr>
          <p:cNvPr id="249" name="Google Shape;249;p30"/>
          <p:cNvSpPr txBox="1">
            <a:spLocks noGrp="1"/>
          </p:cNvSpPr>
          <p:nvPr>
            <p:ph type="body" idx="1"/>
          </p:nvPr>
        </p:nvSpPr>
        <p:spPr>
          <a:xfrm>
            <a:off x="804880" y="1069124"/>
            <a:ext cx="9439500" cy="56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►"/>
            </a:pPr>
            <a:r>
              <a:rPr lang="es-MX" sz="3200" b="1" i="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María, Madre de Cristo y Madre de la Iglesia, contigo damos gracias a Dios por la espléndida vocación y por la multiforme misión confiada a los fieles laicos.</a:t>
            </a:r>
            <a:endParaRPr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lvl="0" indent="-330200" algn="just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3000"/>
              <a:buChar char="►"/>
            </a:pPr>
            <a:r>
              <a:rPr lang="es-MX" sz="3200" b="1" i="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Virgen del Magníficat, llénanos de reconocimiento y entusiasmo por esta vocación y por esta misión. Abre nuestros corazones a las inmensas perspectivas del Reino de Dios y del anuncio del Evangelio a toda criatura.</a:t>
            </a:r>
            <a:endParaRPr sz="3200" b="1" dirty="0">
              <a:solidFill>
                <a:schemeClr val="tx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81;p22">
            <a:extLst>
              <a:ext uri="{FF2B5EF4-FFF2-40B4-BE49-F238E27FC236}">
                <a16:creationId xmlns:a16="http://schemas.microsoft.com/office/drawing/2014/main" id="{5EC4877F-4C8E-C243-9785-2948B45256E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44380" y="3298"/>
            <a:ext cx="1086308" cy="134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927531" y="3298"/>
            <a:ext cx="5264469" cy="6854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212C2C-8EF1-D549-BD89-FA5CD9883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" y="3298"/>
            <a:ext cx="12192000" cy="6858000"/>
          </a:xfrm>
          <a:prstGeom prst="rect">
            <a:avLst/>
          </a:prstGeom>
        </p:spPr>
      </p:pic>
      <p:sp>
        <p:nvSpPr>
          <p:cNvPr id="257" name="Google Shape;257;p31"/>
          <p:cNvSpPr txBox="1">
            <a:spLocks noGrp="1"/>
          </p:cNvSpPr>
          <p:nvPr>
            <p:ph type="body" idx="1"/>
          </p:nvPr>
        </p:nvSpPr>
        <p:spPr>
          <a:xfrm>
            <a:off x="309966" y="1195011"/>
            <a:ext cx="6261315" cy="477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8450" algn="just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20"/>
              <a:buFont typeface="Century Gothic"/>
              <a:buChar char="►"/>
            </a:pPr>
            <a:r>
              <a:rPr lang="es-MX" sz="3700" b="1" i="0" dirty="0">
                <a:solidFill>
                  <a:schemeClr val="tx1"/>
                </a:solidFill>
              </a:rPr>
              <a:t>Virgen valiente, inspira en nosotros fortaleza de ánimo y confianza en Dios, para que sepamos superar los obstáculos que encontremos en el cumplimiento de nuestra misión.</a:t>
            </a:r>
            <a:endParaRPr sz="37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81;p22">
            <a:extLst>
              <a:ext uri="{FF2B5EF4-FFF2-40B4-BE49-F238E27FC236}">
                <a16:creationId xmlns:a16="http://schemas.microsoft.com/office/drawing/2014/main" id="{497BB726-F830-374B-8110-313D536386B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44380" y="3298"/>
            <a:ext cx="1086308" cy="134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1B144FF-DB29-3F4D-8ED0-A2D2BF3F4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3298"/>
            <a:ext cx="12192000" cy="6858000"/>
          </a:xfrm>
          <a:prstGeom prst="rect">
            <a:avLst/>
          </a:prstGeom>
        </p:spPr>
      </p:pic>
      <p:sp>
        <p:nvSpPr>
          <p:cNvPr id="266" name="Google Shape;266;p32"/>
          <p:cNvSpPr txBox="1">
            <a:spLocks noGrp="1"/>
          </p:cNvSpPr>
          <p:nvPr>
            <p:ph type="body" idx="1"/>
          </p:nvPr>
        </p:nvSpPr>
        <p:spPr>
          <a:xfrm>
            <a:off x="247972" y="303866"/>
            <a:ext cx="9484963" cy="295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85750" algn="just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Century Gothic"/>
              <a:buChar char="►"/>
            </a:pPr>
            <a:r>
              <a:rPr lang="es-MX" sz="3200" b="1" i="0" dirty="0">
                <a:solidFill>
                  <a:schemeClr val="tx1"/>
                </a:solidFill>
              </a:rPr>
              <a:t>Enséńanos a tratar las realidades del mundo con un vivo sentido de responsabilidad cristiana y en la gozosa esperanza de la venida del Reino de Dios. 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D57623B-1D82-2E48-B823-6CAFAD33083C}"/>
              </a:ext>
            </a:extLst>
          </p:cNvPr>
          <p:cNvSpPr/>
          <p:nvPr/>
        </p:nvSpPr>
        <p:spPr>
          <a:xfrm>
            <a:off x="1041774" y="2873305"/>
            <a:ext cx="106129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85750" algn="just">
              <a:spcBef>
                <a:spcPts val="1000"/>
              </a:spcBef>
              <a:buClr>
                <a:srgbClr val="434343"/>
              </a:buClr>
              <a:buSzPts val="2300"/>
              <a:buFont typeface="Century Gothic"/>
              <a:buChar char="►"/>
            </a:pPr>
            <a:r>
              <a:rPr lang="es-MX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Tú, que junto a los apóstoles has estado en oración en el cenáculo esperando la venida del Espíritu de Pentecostés, invoca su renovada efusión sobre todos los fieles laicos, para que correspondan plenamente a su vocación y misión, como sarmientos de la verdadera vid, llamados a dar mucho fruto para la vida del mundo.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81;p22">
            <a:extLst>
              <a:ext uri="{FF2B5EF4-FFF2-40B4-BE49-F238E27FC236}">
                <a16:creationId xmlns:a16="http://schemas.microsoft.com/office/drawing/2014/main" id="{034533F8-34D0-4447-B39D-BEC9A2E0399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44380" y="3298"/>
            <a:ext cx="1086308" cy="134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059488" y="3298"/>
            <a:ext cx="6132512" cy="6854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A3A7373-670C-4D43-BFE1-58457D0532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74" name="Google Shape;274;p33"/>
          <p:cNvSpPr txBox="1">
            <a:spLocks noGrp="1"/>
          </p:cNvSpPr>
          <p:nvPr>
            <p:ph type="body" idx="1"/>
          </p:nvPr>
        </p:nvSpPr>
        <p:spPr>
          <a:xfrm>
            <a:off x="0" y="959856"/>
            <a:ext cx="5650817" cy="493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792480" lvl="0" indent="-416839" algn="just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80000"/>
              <a:buFont typeface="Century Gothic"/>
              <a:buChar char="►"/>
            </a:pPr>
            <a:r>
              <a:rPr lang="es-MX" sz="3200" b="1" i="0" dirty="0">
                <a:solidFill>
                  <a:schemeClr val="tx1"/>
                </a:solidFill>
              </a:rPr>
              <a:t>Virgen Madre, guíanos y mantennos para que vivamos siempre como auténticos hijos de la Iglesia de tu Hijo y podamos contribuir a establecer sobre la tierra la civilización de la verdad y del amor, según el deseo de Dios y para su gloria. Amén.</a:t>
            </a:r>
            <a:endParaRPr sz="12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 sz="2400" i="0" dirty="0">
              <a:solidFill>
                <a:schemeClr val="tx1"/>
              </a:solidFill>
            </a:endParaRPr>
          </a:p>
          <a:p>
            <a:pPr marL="342900" lvl="0" indent="-258318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0"/>
          <p:cNvPicPr preferRelativeResize="0"/>
          <p:nvPr/>
        </p:nvPicPr>
        <p:blipFill rotWithShape="1">
          <a:blip r:embed="rId3">
            <a:alphaModFix/>
          </a:blip>
          <a:srcRect l="17353" r="24333"/>
          <a:stretch/>
        </p:blipFill>
        <p:spPr>
          <a:xfrm>
            <a:off x="0" y="0"/>
            <a:ext cx="710915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2525" y="0"/>
            <a:ext cx="7269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 txBox="1">
            <a:spLocks noGrp="1"/>
          </p:cNvSpPr>
          <p:nvPr>
            <p:ph type="title"/>
          </p:nvPr>
        </p:nvSpPr>
        <p:spPr>
          <a:xfrm>
            <a:off x="3764277" y="1356374"/>
            <a:ext cx="7793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s-MX" sz="4400" b="1">
                <a:solidFill>
                  <a:srgbClr val="20124D"/>
                </a:solidFill>
              </a:rPr>
              <a:t>ORACIÓN INICIAL</a:t>
            </a:r>
            <a:endParaRPr b="1">
              <a:solidFill>
                <a:srgbClr val="20124D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1B7305E-9604-3844-B1B1-21DFFF5CB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5" name="Google Shape;165;p20"/>
          <p:cNvSpPr txBox="1">
            <a:spLocks noGrp="1"/>
          </p:cNvSpPr>
          <p:nvPr>
            <p:ph type="body" idx="1"/>
          </p:nvPr>
        </p:nvSpPr>
        <p:spPr>
          <a:xfrm>
            <a:off x="5146862" y="2712584"/>
            <a:ext cx="6662846" cy="31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92"/>
              <a:buNone/>
            </a:pPr>
            <a:r>
              <a:rPr lang="es-MX" sz="3440" b="1" dirty="0">
                <a:solidFill>
                  <a:schemeClr val="tx1"/>
                </a:solidFill>
              </a:rPr>
              <a:t>¡Oh Dios!, creador y dueño de todas las cosas, míranos; y, para que sintamos el efecto de tu amor, concédenos servirte de todo corazón. Por Jesucristo nuestro señor.</a:t>
            </a:r>
            <a:endParaRPr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81;p22">
            <a:extLst>
              <a:ext uri="{FF2B5EF4-FFF2-40B4-BE49-F238E27FC236}">
                <a16:creationId xmlns:a16="http://schemas.microsoft.com/office/drawing/2014/main" id="{AEECC566-1581-4E46-A47F-5822924C047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44380" y="3298"/>
            <a:ext cx="1086308" cy="134505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>
            <a:spLocks noGrp="1"/>
          </p:cNvSpPr>
          <p:nvPr>
            <p:ph type="title"/>
          </p:nvPr>
        </p:nvSpPr>
        <p:spPr>
          <a:xfrm>
            <a:off x="530088" y="635667"/>
            <a:ext cx="117414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s-MX" sz="3600" b="1" dirty="0">
                <a:solidFill>
                  <a:srgbClr val="073763"/>
                </a:solidFill>
              </a:rPr>
              <a:t>Lectura del Evangelio según Lucas 7,31-35</a:t>
            </a:r>
            <a:endParaRPr sz="3600" dirty="0">
              <a:solidFill>
                <a:srgbClr val="073763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E14B7D7-324C-294F-B5CC-512A087B9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98"/>
            <a:ext cx="12192000" cy="6858000"/>
          </a:xfrm>
          <a:prstGeom prst="rect">
            <a:avLst/>
          </a:prstGeom>
        </p:spPr>
      </p:pic>
      <p:sp>
        <p:nvSpPr>
          <p:cNvPr id="174" name="Google Shape;174;p21"/>
          <p:cNvSpPr txBox="1">
            <a:spLocks noGrp="1"/>
          </p:cNvSpPr>
          <p:nvPr>
            <p:ph type="body" idx="1"/>
          </p:nvPr>
        </p:nvSpPr>
        <p:spPr>
          <a:xfrm>
            <a:off x="743918" y="1782300"/>
            <a:ext cx="10385291" cy="5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40"/>
              <a:buChar char="►"/>
            </a:pPr>
            <a:r>
              <a:rPr lang="es-MX" sz="2800" b="1" dirty="0">
                <a:solidFill>
                  <a:schemeClr val="tx1"/>
                </a:solidFill>
              </a:rPr>
              <a:t>«¿Con quién, compararé, pues, a los hombres de esta generación? Y ¿a quién se parecen? Se parecen a los chiquillos que están sentados en la plaza y se gritan unos a otros diciendo: `Os hemos tocado la flauta, y no habéis bailado, os hemos entonado endechas, y no habéis llorado.' «Porque ha venido Juan el Bautista, que no comía pan ni bebía vino, y decís: “tiene un demonio”.' Ha venido el Hijo del hombre, que come y bebe, y decís: `Ahí tenéis un comilón y un borracho, amigo de publícanos y pecadores.' Y la Sabiduría se ha acreditado por todos sus hijos.»    </a:t>
            </a:r>
            <a:r>
              <a:rPr lang="es-MX" sz="2800" b="1" i="1" dirty="0">
                <a:solidFill>
                  <a:schemeClr val="tx1"/>
                </a:solidFill>
              </a:rPr>
              <a:t>Palabra del Señor.</a:t>
            </a:r>
            <a:endParaRPr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81;p22">
            <a:extLst>
              <a:ext uri="{FF2B5EF4-FFF2-40B4-BE49-F238E27FC236}">
                <a16:creationId xmlns:a16="http://schemas.microsoft.com/office/drawing/2014/main" id="{E4BFC903-4CD2-E348-9829-7377C5B862B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44380" y="3298"/>
            <a:ext cx="1086308" cy="134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F547A6-4A58-474C-B99D-26BD1BD8F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2" name="Google Shape;182;p22"/>
          <p:cNvSpPr txBox="1">
            <a:spLocks noGrp="1"/>
          </p:cNvSpPr>
          <p:nvPr>
            <p:ph type="body" idx="1"/>
          </p:nvPr>
        </p:nvSpPr>
        <p:spPr>
          <a:xfrm>
            <a:off x="278968" y="757274"/>
            <a:ext cx="9624449" cy="307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60"/>
              <a:buFont typeface="Century Gothic"/>
              <a:buChar char="►"/>
            </a:pPr>
            <a:r>
              <a:rPr lang="es-MX" sz="3000" b="1" i="0" dirty="0">
                <a:solidFill>
                  <a:schemeClr val="tx1"/>
                </a:solidFill>
              </a:rPr>
              <a:t>Este pasaje evangélico exalta la figura de Juan el Bautista y la asocia a la de Jesús, frente a la generación de entonces, que rechazaba a ambos. La parábola de los muchachos caprichosos no hace más que ilustrar la actitud descrita en los w. 20-30. </a:t>
            </a:r>
            <a:endParaRPr sz="1800" b="1" dirty="0">
              <a:solidFill>
                <a:schemeClr val="tx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01381B8-E84A-B74F-98AB-B23B17FAEA51}"/>
              </a:ext>
            </a:extLst>
          </p:cNvPr>
          <p:cNvSpPr/>
          <p:nvPr/>
        </p:nvSpPr>
        <p:spPr>
          <a:xfrm>
            <a:off x="2164597" y="3835350"/>
            <a:ext cx="955212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30200" algn="just">
              <a:spcBef>
                <a:spcPts val="1000"/>
              </a:spcBef>
              <a:buClr>
                <a:srgbClr val="434343"/>
              </a:buClr>
              <a:buSzPts val="2360"/>
              <a:buFont typeface="Century Gothic"/>
              <a:buChar char="►"/>
            </a:pPr>
            <a:r>
              <a:rPr lang="es-MX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Aquí se presenta, por una parte, al pueblo y a los publicanos, que reconocieron el valor del bautismo de Juan, y, por otra, a los fariseos y a los maestros de la Ley, que rechazaron este bautismo y no entraron en el designio de Dios.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81;p22">
            <a:extLst>
              <a:ext uri="{FF2B5EF4-FFF2-40B4-BE49-F238E27FC236}">
                <a16:creationId xmlns:a16="http://schemas.microsoft.com/office/drawing/2014/main" id="{F253CD2D-E49F-C34D-81E3-D1F47C80595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44380" y="3298"/>
            <a:ext cx="1086308" cy="134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97965AB-B287-C041-8CB5-5ADD31BB9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98"/>
            <a:ext cx="12192000" cy="6858000"/>
          </a:xfrm>
          <a:prstGeom prst="rect">
            <a:avLst/>
          </a:prstGeom>
        </p:spPr>
      </p:pic>
      <p:sp>
        <p:nvSpPr>
          <p:cNvPr id="190" name="Google Shape;190;p23"/>
          <p:cNvSpPr txBox="1">
            <a:spLocks noGrp="1"/>
          </p:cNvSpPr>
          <p:nvPr>
            <p:ph type="body" idx="1"/>
          </p:nvPr>
        </p:nvSpPr>
        <p:spPr>
          <a:xfrm>
            <a:off x="210239" y="675825"/>
            <a:ext cx="10034141" cy="3043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85750" algn="just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Century Gothic"/>
              <a:buChar char="►"/>
            </a:pPr>
            <a:r>
              <a:rPr lang="es-MX" sz="3100" b="1" i="0" dirty="0">
                <a:solidFill>
                  <a:schemeClr val="tx1"/>
                </a:solidFill>
              </a:rPr>
              <a:t>Con todo, la actitud negativa de la generación de Juan y de Jesús no impedirá la realización del plan de Dios </a:t>
            </a:r>
            <a:r>
              <a:rPr lang="es-MX" sz="3100" b="1" i="1" dirty="0">
                <a:solidFill>
                  <a:schemeClr val="tx1"/>
                </a:solidFill>
              </a:rPr>
              <a:t>(cf. </a:t>
            </a:r>
            <a:r>
              <a:rPr lang="es-MX" sz="3100" b="1" i="0" dirty="0">
                <a:solidFill>
                  <a:schemeClr val="tx1"/>
                </a:solidFill>
              </a:rPr>
              <a:t>v. 30), porque </a:t>
            </a:r>
            <a:r>
              <a:rPr lang="es-MX" sz="3100" b="1" i="1" dirty="0">
                <a:solidFill>
                  <a:schemeClr val="tx1"/>
                </a:solidFill>
              </a:rPr>
              <a:t>la sabiduría ha quedado acreditada por todos los que son sabios. </a:t>
            </a:r>
            <a:r>
              <a:rPr lang="es-MX" sz="3100" b="1" i="0" dirty="0">
                <a:solidFill>
                  <a:schemeClr val="tx1"/>
                </a:solidFill>
              </a:rPr>
              <a:t>Esta sabiduría parece ser precisamente el sabio designio de Dios. </a:t>
            </a:r>
            <a:endParaRPr sz="1100" dirty="0">
              <a:solidFill>
                <a:schemeClr val="tx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CF9C15B-8580-EB44-AD68-D34C4DE90709}"/>
              </a:ext>
            </a:extLst>
          </p:cNvPr>
          <p:cNvSpPr/>
          <p:nvPr/>
        </p:nvSpPr>
        <p:spPr>
          <a:xfrm>
            <a:off x="2696335" y="3944820"/>
            <a:ext cx="863435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85750" algn="just">
              <a:spcBef>
                <a:spcPts val="1000"/>
              </a:spcBef>
              <a:buClr>
                <a:srgbClr val="434343"/>
              </a:buClr>
              <a:buSzPts val="2300"/>
              <a:buFont typeface="Century Gothic"/>
              <a:buChar char="►"/>
            </a:pPr>
            <a:r>
              <a:rPr lang="es-MX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Los sabios que lo justifican son aquellos que entran en este designio, reconociendo a Juan y a Jesús como enviados de Dios, venidos a anunciar un nuevo plan de salvación para el mundo.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351273" y="15498"/>
            <a:ext cx="4840727" cy="686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EEA4D03-A2EA-544B-A4D1-E10591E8D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796"/>
            <a:ext cx="12192000" cy="6858000"/>
          </a:xfrm>
          <a:prstGeom prst="rect">
            <a:avLst/>
          </a:prstGeom>
        </p:spPr>
      </p:pic>
      <p:sp>
        <p:nvSpPr>
          <p:cNvPr id="198" name="Google Shape;198;p24"/>
          <p:cNvSpPr txBox="1">
            <a:spLocks noGrp="1"/>
          </p:cNvSpPr>
          <p:nvPr>
            <p:ph type="body" idx="1"/>
          </p:nvPr>
        </p:nvSpPr>
        <p:spPr>
          <a:xfrm>
            <a:off x="637287" y="1423660"/>
            <a:ext cx="5608529" cy="40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30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80"/>
              <a:buFont typeface="Century Gothic"/>
              <a:buChar char="►"/>
            </a:pPr>
            <a:r>
              <a:rPr lang="es-MX" sz="3400" b="1" i="1" dirty="0">
                <a:solidFill>
                  <a:schemeClr val="tx1"/>
                </a:solidFill>
              </a:rPr>
              <a:t>Si el mundo os odia, sabed que me ha odiado a mí antes que a vosotros </a:t>
            </a:r>
            <a:r>
              <a:rPr lang="es-MX" sz="3400" b="1" i="0" dirty="0">
                <a:solidFill>
                  <a:schemeClr val="tx1"/>
                </a:solidFill>
              </a:rPr>
              <a:t>(Jn 15,18). Éste es el misterio de la vida empezada en Cristo y prolongada en los cristianos.</a:t>
            </a:r>
            <a:endParaRPr sz="3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81;p22">
            <a:extLst>
              <a:ext uri="{FF2B5EF4-FFF2-40B4-BE49-F238E27FC236}">
                <a16:creationId xmlns:a16="http://schemas.microsoft.com/office/drawing/2014/main" id="{6A5B1D4E-E1D5-1943-BE5A-78F060D5F44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44380" y="3298"/>
            <a:ext cx="1086308" cy="134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7831800" y="1875300"/>
            <a:ext cx="4360200" cy="49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BB803DA-30CA-9A4E-94E9-5A6FD5EFE2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7" name="Google Shape;207;p25"/>
          <p:cNvSpPr txBox="1">
            <a:spLocks noGrp="1"/>
          </p:cNvSpPr>
          <p:nvPr>
            <p:ph type="body" idx="1"/>
          </p:nvPr>
        </p:nvSpPr>
        <p:spPr>
          <a:xfrm>
            <a:off x="557940" y="1516350"/>
            <a:ext cx="6493790" cy="3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80"/>
              <a:buFont typeface="Century Gothic"/>
              <a:buChar char="►"/>
            </a:pPr>
            <a:r>
              <a:rPr lang="es-MX" sz="3600" b="1" i="0" dirty="0">
                <a:solidFill>
                  <a:schemeClr val="tx1"/>
                </a:solidFill>
              </a:rPr>
              <a:t>Sorprende constatar cómo el martirio acompańa</a:t>
            </a:r>
            <a:r>
              <a:rPr lang="es-MX" sz="3600" b="1" dirty="0">
                <a:solidFill>
                  <a:schemeClr val="tx1"/>
                </a:solidFill>
              </a:rPr>
              <a:t> </a:t>
            </a:r>
            <a:r>
              <a:rPr lang="es-MX" sz="3600" b="1" i="0" dirty="0">
                <a:solidFill>
                  <a:schemeClr val="tx1"/>
                </a:solidFill>
              </a:rPr>
              <a:t>al nacimiento de las comunidades cristianas, en Jerusalén, en Samaría, en Roma y hasta los confines de la tierra.</a:t>
            </a:r>
            <a:endParaRPr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81;p22">
            <a:extLst>
              <a:ext uri="{FF2B5EF4-FFF2-40B4-BE49-F238E27FC236}">
                <a16:creationId xmlns:a16="http://schemas.microsoft.com/office/drawing/2014/main" id="{A5DB8894-FE41-0245-B49F-F9F70F224BA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44380" y="3298"/>
            <a:ext cx="1086308" cy="134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BA1AF39-7DE0-FB49-9AA4-69B38867D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98"/>
            <a:ext cx="12192000" cy="6858000"/>
          </a:xfrm>
          <a:prstGeom prst="rect">
            <a:avLst/>
          </a:prstGeom>
        </p:spPr>
      </p:pic>
      <p:sp>
        <p:nvSpPr>
          <p:cNvPr id="216" name="Google Shape;216;p26"/>
          <p:cNvSpPr txBox="1">
            <a:spLocks noGrp="1"/>
          </p:cNvSpPr>
          <p:nvPr>
            <p:ph type="body" idx="1"/>
          </p:nvPr>
        </p:nvSpPr>
        <p:spPr>
          <a:xfrm>
            <a:off x="460527" y="1363850"/>
            <a:ext cx="10031828" cy="463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60"/>
              <a:buChar char="►"/>
            </a:pPr>
            <a:r>
              <a:rPr lang="es-MX" sz="2800" b="1" dirty="0">
                <a:solidFill>
                  <a:schemeClr val="tx1"/>
                </a:solidFill>
              </a:rPr>
              <a:t>También hoy el señor nos sigue llamando a testimoniar, debemos ser heraldos vivos del evangelio de Jesús. La evangelización se lleva a cabo por medio del anuncio de la palabra y la conversión, pero ese anuncio se hace cada vez más vivo cuando  va acompañado del testimonio de vida.</a:t>
            </a:r>
            <a:endParaRPr sz="1600" b="1" dirty="0">
              <a:solidFill>
                <a:schemeClr val="tx1"/>
              </a:solidFill>
            </a:endParaRPr>
          </a:p>
          <a:p>
            <a:pPr marL="342900" lvl="0" indent="-311150" algn="just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60"/>
              <a:buChar char="►"/>
            </a:pPr>
            <a:r>
              <a:rPr lang="es-MX" sz="2800" b="1" dirty="0">
                <a:solidFill>
                  <a:schemeClr val="tx1"/>
                </a:solidFill>
              </a:rPr>
              <a:t>Como evangelizadores también estamos llamados a testimoniar, hacer vida el evangelio no solo de palabra sino con las acciones. Nuestras palabras y actitudes deben ser evangelio viviente, de esta manera más hermanos querrán abrazar el seguimiento de Jesús.</a:t>
            </a:r>
            <a:endParaRPr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>
            <a:spLocks noGrp="1"/>
          </p:cNvSpPr>
          <p:nvPr>
            <p:ph type="title"/>
          </p:nvPr>
        </p:nvSpPr>
        <p:spPr>
          <a:xfrm>
            <a:off x="554661" y="696568"/>
            <a:ext cx="100485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Quattrocento"/>
              <a:buNone/>
            </a:pPr>
            <a:r>
              <a:rPr lang="es-MX" sz="3900" b="1" i="0" dirty="0">
                <a:solidFill>
                  <a:srgbClr val="20124D"/>
                </a:solidFill>
              </a:rPr>
              <a:t>Salmo 120 – EL GUARDIÁN DEL PUEBLO.</a:t>
            </a:r>
            <a:endParaRPr sz="3900" b="1" dirty="0">
              <a:solidFill>
                <a:srgbClr val="20124D"/>
              </a:solidFill>
            </a:endParaRPr>
          </a:p>
        </p:txBody>
      </p:sp>
      <p:pic>
        <p:nvPicPr>
          <p:cNvPr id="7" name="Google Shape;181;p22">
            <a:extLst>
              <a:ext uri="{FF2B5EF4-FFF2-40B4-BE49-F238E27FC236}">
                <a16:creationId xmlns:a16="http://schemas.microsoft.com/office/drawing/2014/main" id="{4292D5FF-468D-7046-ABC4-47E368671B5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44380" y="3298"/>
            <a:ext cx="1086308" cy="134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9E03B3C-8C60-884B-A192-FA7A696E6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98"/>
            <a:ext cx="12192000" cy="6858000"/>
          </a:xfrm>
          <a:prstGeom prst="rect">
            <a:avLst/>
          </a:prstGeom>
        </p:spPr>
      </p:pic>
      <p:sp>
        <p:nvSpPr>
          <p:cNvPr id="225" name="Google Shape;225;p27"/>
          <p:cNvSpPr txBox="1">
            <a:spLocks noGrp="1"/>
          </p:cNvSpPr>
          <p:nvPr>
            <p:ph type="body" idx="1"/>
          </p:nvPr>
        </p:nvSpPr>
        <p:spPr>
          <a:xfrm>
            <a:off x="1773875" y="1530950"/>
            <a:ext cx="8470505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925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980"/>
              <a:buFont typeface="Century Gothic"/>
              <a:buChar char="►"/>
            </a:pPr>
            <a:r>
              <a:rPr lang="es-MX" sz="3700" b="1" i="0" dirty="0">
                <a:solidFill>
                  <a:schemeClr val="tx1"/>
                </a:solidFill>
              </a:rPr>
              <a:t>Levanto mis ojos a los montes:</a:t>
            </a:r>
            <a:br>
              <a:rPr lang="es-MX" sz="3700" b="1" dirty="0">
                <a:solidFill>
                  <a:schemeClr val="tx1"/>
                </a:solidFill>
              </a:rPr>
            </a:br>
            <a:r>
              <a:rPr lang="es-MX" sz="3700" b="1" i="0" dirty="0">
                <a:solidFill>
                  <a:schemeClr val="tx1"/>
                </a:solidFill>
              </a:rPr>
              <a:t>¿de dónde me vendrá el auxilio?</a:t>
            </a:r>
            <a:br>
              <a:rPr lang="es-MX" sz="3700" b="1" dirty="0">
                <a:solidFill>
                  <a:schemeClr val="tx1"/>
                </a:solidFill>
              </a:rPr>
            </a:br>
            <a:r>
              <a:rPr lang="es-MX" sz="3700" b="1" i="0" dirty="0">
                <a:solidFill>
                  <a:schemeClr val="tx1"/>
                </a:solidFill>
              </a:rPr>
              <a:t>El auxilio me viene del Señor,</a:t>
            </a:r>
            <a:br>
              <a:rPr lang="es-MX" sz="3700" b="1" dirty="0">
                <a:solidFill>
                  <a:schemeClr val="tx1"/>
                </a:solidFill>
              </a:rPr>
            </a:br>
            <a:r>
              <a:rPr lang="es-MX" sz="3700" b="1" i="0" dirty="0">
                <a:solidFill>
                  <a:schemeClr val="tx1"/>
                </a:solidFill>
              </a:rPr>
              <a:t>que hizo el cielo y la tierra.</a:t>
            </a:r>
            <a:endParaRPr sz="2100" dirty="0">
              <a:solidFill>
                <a:schemeClr val="tx1"/>
              </a:solidFill>
            </a:endParaRPr>
          </a:p>
          <a:p>
            <a:pPr marL="342900" lvl="0" indent="-349250" algn="ctr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980"/>
              <a:buFont typeface="Century Gothic"/>
              <a:buChar char="►"/>
            </a:pPr>
            <a:r>
              <a:rPr lang="es-MX" sz="3700" b="1" i="0" dirty="0">
                <a:solidFill>
                  <a:schemeClr val="tx1"/>
                </a:solidFill>
              </a:rPr>
              <a:t>No permitirá que resbale tu pie,</a:t>
            </a:r>
            <a:br>
              <a:rPr lang="es-MX" sz="3700" b="1" dirty="0">
                <a:solidFill>
                  <a:schemeClr val="tx1"/>
                </a:solidFill>
              </a:rPr>
            </a:br>
            <a:r>
              <a:rPr lang="es-MX" sz="3700" b="1" i="0" dirty="0">
                <a:solidFill>
                  <a:schemeClr val="tx1"/>
                </a:solidFill>
              </a:rPr>
              <a:t>tu guardián no duerme; no duerme ni reposa el guardián de Israel.</a:t>
            </a:r>
            <a:endParaRPr sz="37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965</Words>
  <Application>Microsoft Macintosh PowerPoint</Application>
  <PresentationFormat>Panorámica</PresentationFormat>
  <Paragraphs>30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Quattrocento</vt:lpstr>
      <vt:lpstr>Noto Sans Symbols</vt:lpstr>
      <vt:lpstr>Century Gothic</vt:lpstr>
      <vt:lpstr>Calibri</vt:lpstr>
      <vt:lpstr>Ion</vt:lpstr>
      <vt:lpstr>LECTIO DIVINA</vt:lpstr>
      <vt:lpstr>ORACIÓN INICIAL</vt:lpstr>
      <vt:lpstr>Lectura del Evangelio según Lucas 7,31-35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Salmo 120 – EL GUARDIÁN DEL PUEBLO.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LECTIO DIVINA</dc:title>
  <cp:lastModifiedBy>Gaby Diaz</cp:lastModifiedBy>
  <cp:revision>4</cp:revision>
  <dcterms:modified xsi:type="dcterms:W3CDTF">2023-09-20T07:42:42Z</dcterms:modified>
</cp:coreProperties>
</file>