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C00"/>
    <a:srgbClr val="96EAD8"/>
    <a:srgbClr val="81CA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3" autoAdjust="0"/>
    <p:restoredTop sz="94660"/>
  </p:normalViewPr>
  <p:slideViewPr>
    <p:cSldViewPr snapToGrid="0">
      <p:cViewPr>
        <p:scale>
          <a:sx n="100" d="100"/>
          <a:sy n="100" d="100"/>
        </p:scale>
        <p:origin x="1552" y="9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830F41-88AF-4094-8A7A-3A525EC5E0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E0CB750-3F39-4C78-9E2B-C6A6ECE2F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5D31449-40F3-4AE5-A3C3-65A5F38E3C44}"/>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5" name="Marcador de pie de página 4">
            <a:extLst>
              <a:ext uri="{FF2B5EF4-FFF2-40B4-BE49-F238E27FC236}">
                <a16:creationId xmlns:a16="http://schemas.microsoft.com/office/drawing/2014/main" id="{25EB325E-15F4-4A3E-A03A-4DFB8616874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83044F0-7BE5-40D4-A4F1-7C93C750B9E9}"/>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31425258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D20F12-C7DA-40C1-885F-EAE5B11BEBC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CD013051-53A0-4122-9964-DBA0A6D2BEF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A18EFB0-B371-4297-9950-4B25AB7A1022}"/>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5" name="Marcador de pie de página 4">
            <a:extLst>
              <a:ext uri="{FF2B5EF4-FFF2-40B4-BE49-F238E27FC236}">
                <a16:creationId xmlns:a16="http://schemas.microsoft.com/office/drawing/2014/main" id="{B2A47299-4B6C-4928-84A9-2872A4C4099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6DBC7F9-A41D-43CB-B0CE-44F97BAF235A}"/>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31033411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AD8898B-5926-4D6C-A491-C2F3C4CE439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E662CB7-43CD-49BA-80F7-FA513E861B3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9079CBE-74F9-4ABC-AA98-ED74FB6FDE55}"/>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5" name="Marcador de pie de página 4">
            <a:extLst>
              <a:ext uri="{FF2B5EF4-FFF2-40B4-BE49-F238E27FC236}">
                <a16:creationId xmlns:a16="http://schemas.microsoft.com/office/drawing/2014/main" id="{71CD2197-4772-4A36-9BB7-1AD7A3394DD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EC944C0-E8DF-4561-AD73-D19EDCB08B59}"/>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34721602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AA994B-7F5B-476A-A4D1-E0EC12912A7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5C7218D-8FB6-40FC-A10B-0A96E402E37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2E41EAA-AFCA-47CB-AAED-DE64862C06F5}"/>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5" name="Marcador de pie de página 4">
            <a:extLst>
              <a:ext uri="{FF2B5EF4-FFF2-40B4-BE49-F238E27FC236}">
                <a16:creationId xmlns:a16="http://schemas.microsoft.com/office/drawing/2014/main" id="{2F55E319-F929-4AC7-AD0C-7C4942696F5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61C87B0-C3DD-4108-A985-5A9E2B7EEE37}"/>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19055782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673C8-DCFE-40AD-8FD5-5E53E6297E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8502700-7D0D-40F4-B119-FCD8FE66E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B5D34F8-E871-42D4-B9E2-67F844447BF3}"/>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5" name="Marcador de pie de página 4">
            <a:extLst>
              <a:ext uri="{FF2B5EF4-FFF2-40B4-BE49-F238E27FC236}">
                <a16:creationId xmlns:a16="http://schemas.microsoft.com/office/drawing/2014/main" id="{16E2BA6F-AFF3-42BF-929A-FC2C8E3DBFE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1E4F840-A9A0-41C6-8C85-6F5BED9C052C}"/>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130064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0E20E8-8AAC-4239-A075-847D023062F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8643692-4B49-46A9-90A1-B5E282E0453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79798E03-49A3-4B0B-8995-7E1F30A3BF1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EEB72F72-32C0-4E2D-8FD7-330A8E91A804}"/>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6" name="Marcador de pie de página 5">
            <a:extLst>
              <a:ext uri="{FF2B5EF4-FFF2-40B4-BE49-F238E27FC236}">
                <a16:creationId xmlns:a16="http://schemas.microsoft.com/office/drawing/2014/main" id="{14BB7031-3883-4B94-8DD6-F0E12A4E71C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0DF5433-5B12-403A-96FC-B73E24C43981}"/>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36238217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4039B6-5375-4860-AABE-B493E7A2F01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78A31FA-97F9-41E8-A33E-B5F26A999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E101FE-987F-4D77-A07A-A79A279AF5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72595E67-03EA-4F85-8C5F-0CACD8C72D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AB47FE-7152-4790-A465-7D0658DA4AD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49AB7DD4-B23E-4C57-8DB6-340895C345F4}"/>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8" name="Marcador de pie de página 7">
            <a:extLst>
              <a:ext uri="{FF2B5EF4-FFF2-40B4-BE49-F238E27FC236}">
                <a16:creationId xmlns:a16="http://schemas.microsoft.com/office/drawing/2014/main" id="{322ED935-EDE8-4D10-9B79-F2FB42E4C867}"/>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C74EEB43-849A-437F-8231-5BD338FB34A7}"/>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39450968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B2A970-01B1-4273-B3CF-7FFC43B9442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5EB6695E-0415-45A7-993B-FBA9847F9E37}"/>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4" name="Marcador de pie de página 3">
            <a:extLst>
              <a:ext uri="{FF2B5EF4-FFF2-40B4-BE49-F238E27FC236}">
                <a16:creationId xmlns:a16="http://schemas.microsoft.com/office/drawing/2014/main" id="{A79755EB-A756-48C1-8FA3-FA4F01C197FB}"/>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1AF1E9C1-641C-4F7E-ADF9-750243889BE8}"/>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22373050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9E4FA46-3400-4006-9C97-AF0F63618FDE}"/>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3" name="Marcador de pie de página 2">
            <a:extLst>
              <a:ext uri="{FF2B5EF4-FFF2-40B4-BE49-F238E27FC236}">
                <a16:creationId xmlns:a16="http://schemas.microsoft.com/office/drawing/2014/main" id="{E895DC3C-993B-47EB-AB59-9EE5D5E31421}"/>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39178190-B5A1-4EF1-8AC8-D93738457EC2}"/>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41894609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772479-FCEF-4074-8945-167867B92B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0CD5F8C-E39A-42C6-9DB6-F800948D5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88D260F5-68D8-4567-8832-89A0A5181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ED1D09F-0A9C-4F4E-8B31-7831C0133057}"/>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6" name="Marcador de pie de página 5">
            <a:extLst>
              <a:ext uri="{FF2B5EF4-FFF2-40B4-BE49-F238E27FC236}">
                <a16:creationId xmlns:a16="http://schemas.microsoft.com/office/drawing/2014/main" id="{102131C1-9BF8-4888-9528-0BC2F7E1F1F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8EA8765-9B43-4FBA-85FF-3901F8813B12}"/>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27318854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B397B7-53AD-44D7-8D89-6D3942D39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06CED407-1222-4192-A0ED-A4883B4677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16CA78C-8C55-4432-88DA-D8E2EB174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BB8B52C-CA77-4FFE-84E2-F8459C6A1AB6}"/>
              </a:ext>
            </a:extLst>
          </p:cNvPr>
          <p:cNvSpPr>
            <a:spLocks noGrp="1"/>
          </p:cNvSpPr>
          <p:nvPr>
            <p:ph type="dt" sz="half" idx="10"/>
          </p:nvPr>
        </p:nvSpPr>
        <p:spPr/>
        <p:txBody>
          <a:bodyPr/>
          <a:lstStyle/>
          <a:p>
            <a:fld id="{0E3C2AEA-300F-4667-AE7A-779C0CD1F819}" type="datetimeFigureOut">
              <a:rPr lang="es-MX" smtClean="0"/>
              <a:t>19/09/23</a:t>
            </a:fld>
            <a:endParaRPr lang="es-MX"/>
          </a:p>
        </p:txBody>
      </p:sp>
      <p:sp>
        <p:nvSpPr>
          <p:cNvPr id="6" name="Marcador de pie de página 5">
            <a:extLst>
              <a:ext uri="{FF2B5EF4-FFF2-40B4-BE49-F238E27FC236}">
                <a16:creationId xmlns:a16="http://schemas.microsoft.com/office/drawing/2014/main" id="{341EE0FC-6916-453E-A815-D410F80A13A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3ACE567-811E-4894-850E-FFA09C04AE9E}"/>
              </a:ext>
            </a:extLst>
          </p:cNvPr>
          <p:cNvSpPr>
            <a:spLocks noGrp="1"/>
          </p:cNvSpPr>
          <p:nvPr>
            <p:ph type="sldNum" sz="quarter" idx="12"/>
          </p:nvPr>
        </p:nvSpPr>
        <p:spPr/>
        <p:txBody>
          <a:bodyPr/>
          <a:lstStyle/>
          <a:p>
            <a:fld id="{B835FC2F-6728-4583-82E8-C79356A3F466}" type="slidenum">
              <a:rPr lang="es-MX" smtClean="0"/>
              <a:t>‹Nº›</a:t>
            </a:fld>
            <a:endParaRPr lang="es-MX"/>
          </a:p>
        </p:txBody>
      </p:sp>
    </p:spTree>
    <p:extLst>
      <p:ext uri="{BB962C8B-B14F-4D97-AF65-F5344CB8AC3E}">
        <p14:creationId xmlns:p14="http://schemas.microsoft.com/office/powerpoint/2010/main" val="8167330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0EBBD7-EE39-4518-A2BE-D3B85E26C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690FA3C-4FFA-49E0-A5C0-72D7E7258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DE6F960-211C-45F7-B01A-21F6F984E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C2AEA-300F-4667-AE7A-779C0CD1F819}" type="datetimeFigureOut">
              <a:rPr lang="es-MX" smtClean="0"/>
              <a:t>19/09/23</a:t>
            </a:fld>
            <a:endParaRPr lang="es-MX"/>
          </a:p>
        </p:txBody>
      </p:sp>
      <p:sp>
        <p:nvSpPr>
          <p:cNvPr id="5" name="Marcador de pie de página 4">
            <a:extLst>
              <a:ext uri="{FF2B5EF4-FFF2-40B4-BE49-F238E27FC236}">
                <a16:creationId xmlns:a16="http://schemas.microsoft.com/office/drawing/2014/main" id="{1CB5B845-7D9A-4323-842D-57072F4757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45E79D1-4CFF-4C44-A78F-A494DAED7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5FC2F-6728-4583-82E8-C79356A3F466}" type="slidenum">
              <a:rPr lang="es-MX" smtClean="0"/>
              <a:t>‹Nº›</a:t>
            </a:fld>
            <a:endParaRPr lang="es-MX"/>
          </a:p>
        </p:txBody>
      </p:sp>
    </p:spTree>
    <p:extLst>
      <p:ext uri="{BB962C8B-B14F-4D97-AF65-F5344CB8AC3E}">
        <p14:creationId xmlns:p14="http://schemas.microsoft.com/office/powerpoint/2010/main" val="400369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2056007-8121-0444-87E3-70CDC0945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173"/>
          </a:xfrm>
          <a:prstGeom prst="rect">
            <a:avLst/>
          </a:prstGeom>
        </p:spPr>
      </p:pic>
    </p:spTree>
    <p:extLst>
      <p:ext uri="{BB962C8B-B14F-4D97-AF65-F5344CB8AC3E}">
        <p14:creationId xmlns:p14="http://schemas.microsoft.com/office/powerpoint/2010/main" val="12497657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 soy la Puerta de las ovejas&quot;. - ppt descargar">
            <a:extLst>
              <a:ext uri="{FF2B5EF4-FFF2-40B4-BE49-F238E27FC236}">
                <a16:creationId xmlns:a16="http://schemas.microsoft.com/office/drawing/2014/main" id="{85A21862-6E04-4D40-B968-1AA8D8008BA4}"/>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2E7E638-0DD6-C746-A8C0-CADF42A7D45B}"/>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EED71914-890B-49C7-B36B-39B82612E67D}"/>
              </a:ext>
            </a:extLst>
          </p:cNvPr>
          <p:cNvSpPr>
            <a:spLocks noGrp="1"/>
          </p:cNvSpPr>
          <p:nvPr>
            <p:ph idx="1"/>
          </p:nvPr>
        </p:nvSpPr>
        <p:spPr>
          <a:xfrm>
            <a:off x="749300" y="1837531"/>
            <a:ext cx="10515600" cy="4351338"/>
          </a:xfrm>
        </p:spPr>
        <p:txBody>
          <a:bodyPr>
            <a:normAutofit fontScale="92500"/>
          </a:bodyPr>
          <a:lstStyle/>
          <a:p>
            <a:pPr algn="just"/>
            <a:r>
              <a:rPr lang="es-ES" sz="3200" b="1" dirty="0"/>
              <a:t>“Podrá entrar y salir y encontrará pastos” (v. 9c). Y pueden encontrar pastos verdes y agua corriente fresca. La puerta de Jesús les dirige a los buenos pastos. “El ladrón no viene sino para robar, y matar, y destruir” (v. 10a). El ladrón solo se enfoca en satisfacer sus propias necesidades, y se preocupa poco por el bien de los demás. Y Jesús dice “Yo he venido para que tengan vida, y para que la tengan en abundancia» (v. 10). En contraste con el ladrón, Jesús se enfoca en el bienestar del rebaño. Sea yendo o viniendo, el rebaño de Jesús está seguro y bien alimentado. Tienen vida, y la tienen en abundancia.</a:t>
            </a:r>
            <a:endParaRPr lang="es-MX" sz="3200" b="1" dirty="0"/>
          </a:p>
          <a:p>
            <a:endParaRPr lang="es-MX" b="1" dirty="0"/>
          </a:p>
        </p:txBody>
      </p:sp>
    </p:spTree>
    <p:extLst>
      <p:ext uri="{BB962C8B-B14F-4D97-AF65-F5344CB8AC3E}">
        <p14:creationId xmlns:p14="http://schemas.microsoft.com/office/powerpoint/2010/main" val="24191267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A397C1A-563A-0A4A-A959-9B48F8702950}"/>
              </a:ext>
            </a:extLst>
          </p:cNvPr>
          <p:cNvPicPr>
            <a:picLocks noChangeAspect="1"/>
          </p:cNvPicPr>
          <p:nvPr/>
        </p:nvPicPr>
        <p:blipFill>
          <a:blip r:embed="rId2">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B96F5DF5-A16E-47B6-B994-BE8CF560B9E4}"/>
              </a:ext>
            </a:extLst>
          </p:cNvPr>
          <p:cNvSpPr>
            <a:spLocks noGrp="1"/>
          </p:cNvSpPr>
          <p:nvPr>
            <p:ph idx="1"/>
          </p:nvPr>
        </p:nvSpPr>
        <p:spPr>
          <a:xfrm>
            <a:off x="1104900" y="1010063"/>
            <a:ext cx="10972800" cy="5555837"/>
          </a:xfrm>
        </p:spPr>
        <p:txBody>
          <a:bodyPr>
            <a:normAutofit/>
          </a:bodyPr>
          <a:lstStyle/>
          <a:p>
            <a:pPr marL="0" indent="0">
              <a:buNone/>
            </a:pPr>
            <a:r>
              <a:rPr lang="es-ES" sz="4400" b="1" dirty="0">
                <a:solidFill>
                  <a:srgbClr val="96EAD8"/>
                </a:solidFill>
                <a:latin typeface="Berlin Sans FB" panose="020E0602020502020306" pitchFamily="34" charset="77"/>
              </a:rPr>
              <a:t>Preguntas para la lectura:</a:t>
            </a:r>
          </a:p>
          <a:p>
            <a:pPr marL="0" indent="0" algn="ctr">
              <a:buNone/>
            </a:pPr>
            <a:endParaRPr lang="es-MX" sz="3600" dirty="0">
              <a:solidFill>
                <a:schemeClr val="bg1"/>
              </a:solidFill>
            </a:endParaRPr>
          </a:p>
          <a:p>
            <a:r>
              <a:rPr lang="es-ES" sz="4000" b="1" dirty="0">
                <a:solidFill>
                  <a:schemeClr val="bg1"/>
                </a:solidFill>
              </a:rPr>
              <a:t>¿Qué le, dijo Jesús a los fariseos?</a:t>
            </a:r>
            <a:endParaRPr lang="es-MX" sz="4000" b="1" dirty="0">
              <a:solidFill>
                <a:schemeClr val="bg1"/>
              </a:solidFill>
            </a:endParaRPr>
          </a:p>
          <a:p>
            <a:r>
              <a:rPr lang="es-ES" sz="4000" b="1" dirty="0">
                <a:solidFill>
                  <a:schemeClr val="bg1"/>
                </a:solidFill>
              </a:rPr>
              <a:t>¿Quién es el Pastor?</a:t>
            </a:r>
            <a:endParaRPr lang="es-MX" sz="4000" b="1" dirty="0">
              <a:solidFill>
                <a:schemeClr val="bg1"/>
              </a:solidFill>
            </a:endParaRPr>
          </a:p>
          <a:p>
            <a:r>
              <a:rPr lang="es-ES" sz="4000" b="1" dirty="0">
                <a:solidFill>
                  <a:schemeClr val="bg1"/>
                </a:solidFill>
              </a:rPr>
              <a:t>¿Qué hace el Pastor?</a:t>
            </a:r>
            <a:endParaRPr lang="es-MX" sz="4000" b="1" dirty="0">
              <a:solidFill>
                <a:schemeClr val="bg1"/>
              </a:solidFill>
            </a:endParaRPr>
          </a:p>
          <a:p>
            <a:r>
              <a:rPr lang="es-ES" sz="4000" b="1" dirty="0">
                <a:solidFill>
                  <a:schemeClr val="bg1"/>
                </a:solidFill>
              </a:rPr>
              <a:t>¿Quién es la única entrada en el redil?</a:t>
            </a:r>
            <a:endParaRPr lang="es-MX" sz="4000" b="1" dirty="0">
              <a:solidFill>
                <a:schemeClr val="bg1"/>
              </a:solidFill>
            </a:endParaRPr>
          </a:p>
          <a:p>
            <a:r>
              <a:rPr lang="es-ES" sz="4000" b="1" dirty="0">
                <a:solidFill>
                  <a:schemeClr val="bg1"/>
                </a:solidFill>
              </a:rPr>
              <a:t>¿Qué comparaciones les pone Jesús?</a:t>
            </a:r>
            <a:endParaRPr lang="es-MX" sz="4000" b="1" dirty="0">
              <a:solidFill>
                <a:schemeClr val="bg1"/>
              </a:solidFill>
            </a:endParaRPr>
          </a:p>
          <a:p>
            <a:endParaRPr lang="es-MX" dirty="0">
              <a:solidFill>
                <a:schemeClr val="bg1"/>
              </a:solidFill>
            </a:endParaRPr>
          </a:p>
        </p:txBody>
      </p:sp>
    </p:spTree>
    <p:extLst>
      <p:ext uri="{BB962C8B-B14F-4D97-AF65-F5344CB8AC3E}">
        <p14:creationId xmlns:p14="http://schemas.microsoft.com/office/powerpoint/2010/main" val="2359599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L RINCÓN DE GUNDISALVUS: De pastores, mercenarios y ovejas">
            <a:extLst>
              <a:ext uri="{FF2B5EF4-FFF2-40B4-BE49-F238E27FC236}">
                <a16:creationId xmlns:a16="http://schemas.microsoft.com/office/drawing/2014/main" id="{D2AE8F71-DD6B-4CDE-81A9-AB6EEEED6AF5}"/>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7450274-B224-4D41-8C98-F068C476B47A}"/>
              </a:ext>
            </a:extLst>
          </p:cNvPr>
          <p:cNvSpPr>
            <a:spLocks noGrp="1"/>
          </p:cNvSpPr>
          <p:nvPr>
            <p:ph type="title"/>
          </p:nvPr>
        </p:nvSpPr>
        <p:spPr/>
        <p:txBody>
          <a:bodyPr>
            <a:normAutofit fontScale="90000"/>
          </a:bodyPr>
          <a:lstStyle/>
          <a:p>
            <a:pPr algn="ctr"/>
            <a:r>
              <a:rPr lang="es-ES" b="1" dirty="0">
                <a:solidFill>
                  <a:schemeClr val="accent5">
                    <a:lumMod val="50000"/>
                  </a:schemeClr>
                </a:solidFill>
                <a:latin typeface="Berlin Sans FB" panose="020E0602020502020306" pitchFamily="34" charset="77"/>
              </a:rPr>
              <a:t>MEDITACIÓN</a:t>
            </a:r>
            <a:br>
              <a:rPr lang="es-MX" dirty="0"/>
            </a:br>
            <a:r>
              <a:rPr lang="es-ES" sz="2700" b="1" dirty="0">
                <a:latin typeface="+mn-lt"/>
              </a:rPr>
              <a:t>(¿Qué nos dice la Palabra de Dios?)</a:t>
            </a:r>
            <a:br>
              <a:rPr lang="es-MX" dirty="0"/>
            </a:br>
            <a:endParaRPr lang="es-MX" dirty="0"/>
          </a:p>
        </p:txBody>
      </p:sp>
      <p:pic>
        <p:nvPicPr>
          <p:cNvPr id="5" name="Imagen 4">
            <a:extLst>
              <a:ext uri="{FF2B5EF4-FFF2-40B4-BE49-F238E27FC236}">
                <a16:creationId xmlns:a16="http://schemas.microsoft.com/office/drawing/2014/main" id="{AF483D14-9F5F-3043-87E6-78288CD74F89}"/>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BF5B6955-DEC6-4EA7-BA91-C831EBAF64E6}"/>
              </a:ext>
            </a:extLst>
          </p:cNvPr>
          <p:cNvSpPr>
            <a:spLocks noGrp="1"/>
          </p:cNvSpPr>
          <p:nvPr>
            <p:ph idx="1"/>
          </p:nvPr>
        </p:nvSpPr>
        <p:spPr>
          <a:xfrm>
            <a:off x="838200" y="1627188"/>
            <a:ext cx="10134600" cy="4989512"/>
          </a:xfrm>
        </p:spPr>
        <p:txBody>
          <a:bodyPr>
            <a:normAutofit fontScale="92500"/>
          </a:bodyPr>
          <a:lstStyle/>
          <a:p>
            <a:pPr algn="just"/>
            <a:r>
              <a:rPr lang="es-ES" sz="2400" b="1" dirty="0"/>
              <a:t>Para comprender mejor este pasaje tenemos que darnos cuenta de los personajes que intervienen en él.  Desde el principio los fariseos son mencionados en la escena y lo más seguro es que Jesús se esté refiriendo a ellos y a el resto de los dirigentes religiosos al mencionar al ladrón que no entra por la puerta para llevarse a las ovejas. Las ovejas serían; toda la gente que busca seguirlo. El Pastor sería Jesús, de quien sale la voz que lleva al camino de la vida. Ahora sí, identificados los personajes, podremos preguntarnos ¿por qué les llama ladrones Jesús a los dirigentes religiosos? El mismo evangelio lo responde: porque ellos sólo han buscado robar, matar y destruir. Es decir, se han sentido “dueños” del rebaño y han querido llevarlos a que sirvan a sus intereses más que buscar “escuchar” la voz del verdadero Pastor. Su delito consiste pues en elegir otros caminos, alejados del camino puesto por Dios, para caminar hacia la felicidad y la vida plena. Por otro lado, tenemos a las ovejas, de quien Jesús dice que “si escuchan otra voz que no sea la de su pastor no lo seguirán”, pues ellas no conocen la voz de los extraños. Esto es lo que Jesús espera de sus ovejas, aunque no siempre se cumpla en la realidad. </a:t>
            </a:r>
            <a:endParaRPr lang="es-MX" sz="2400" b="1" dirty="0"/>
          </a:p>
          <a:p>
            <a:pPr algn="just"/>
            <a:endParaRPr lang="es-MX" sz="2000" b="1" dirty="0"/>
          </a:p>
        </p:txBody>
      </p:sp>
    </p:spTree>
    <p:extLst>
      <p:ext uri="{BB962C8B-B14F-4D97-AF65-F5344CB8AC3E}">
        <p14:creationId xmlns:p14="http://schemas.microsoft.com/office/powerpoint/2010/main" val="27768671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L RINCÓN DE GUNDISALVUS: De pastores, mercenarios y ovejas">
            <a:extLst>
              <a:ext uri="{FF2B5EF4-FFF2-40B4-BE49-F238E27FC236}">
                <a16:creationId xmlns:a16="http://schemas.microsoft.com/office/drawing/2014/main" id="{8DDDBAAB-BA7C-47BA-B4FD-1C8CAC4508FE}"/>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40CC230-5E7D-9444-822D-5B3407EC6129}"/>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A5A95031-E36B-42BD-8B40-8EB96D9BBEEE}"/>
              </a:ext>
            </a:extLst>
          </p:cNvPr>
          <p:cNvSpPr>
            <a:spLocks noGrp="1"/>
          </p:cNvSpPr>
          <p:nvPr>
            <p:ph idx="1"/>
          </p:nvPr>
        </p:nvSpPr>
        <p:spPr>
          <a:xfrm>
            <a:off x="368300" y="1722369"/>
            <a:ext cx="11328400" cy="4945131"/>
          </a:xfrm>
        </p:spPr>
        <p:txBody>
          <a:bodyPr>
            <a:normAutofit lnSpcReduction="10000"/>
          </a:bodyPr>
          <a:lstStyle/>
          <a:p>
            <a:pPr algn="ctr"/>
            <a:r>
              <a:rPr lang="es-ES" sz="2400" b="1" dirty="0"/>
              <a:t>Jesús se presenta como buen pastor porque: Primero:  da la vida por las ovejas, Segundo:  no las abandona en el peligro, Tercero: porque las conoce y se da a conocer. </a:t>
            </a:r>
          </a:p>
          <a:p>
            <a:pPr algn="ctr"/>
            <a:endParaRPr lang="es-MX" sz="2400" b="1" dirty="0"/>
          </a:p>
          <a:p>
            <a:pPr algn="ctr"/>
            <a:r>
              <a:rPr lang="es-ES" sz="2400" b="1" dirty="0"/>
              <a:t>También hoy, como en tiempos de Jesús, muchos se proponen como «pastores» de nuestras existencias; pero sólo Jesús es el verdadero Pastor que nos da la vida en abundancia. Invito a todos a tener confianza en el Señor que nos guía. Pero no sólo nos guía: nos acompaña, camina con y adelante de nosotros. Escuchemos su palabra con mente y corazón abiertos, para alimentar nuestra fe, iluminar nuestra conciencia y seguir las enseñanzas del Evangelio. (Benedicto XVI))</a:t>
            </a:r>
            <a:endParaRPr lang="es-MX" sz="2400" b="1" dirty="0"/>
          </a:p>
          <a:p>
            <a:pPr marL="0" indent="0" algn="ctr">
              <a:buNone/>
            </a:pPr>
            <a:endParaRPr lang="es-MX" sz="2400" b="1" dirty="0"/>
          </a:p>
          <a:p>
            <a:pPr algn="ctr"/>
            <a:r>
              <a:rPr lang="es-ES" sz="2400" b="1" dirty="0"/>
              <a:t>Es vital caminar teniendo a Jesús «delante de nosotros». No hacer el recorrido de nuestra vida en solitario. Experimentar en algún momento, aunque sea de manera torpe, que es posible vivir la vida desde su raíz: desde ese Dios que se nos ofrece en Jesús, más humano, más amigo, más cercano y salvador.</a:t>
            </a:r>
            <a:endParaRPr lang="es-MX" sz="2400" b="1" dirty="0"/>
          </a:p>
          <a:p>
            <a:endParaRPr lang="es-MX" sz="1800" b="1" dirty="0"/>
          </a:p>
        </p:txBody>
      </p:sp>
    </p:spTree>
    <p:extLst>
      <p:ext uri="{BB962C8B-B14F-4D97-AF65-F5344CB8AC3E}">
        <p14:creationId xmlns:p14="http://schemas.microsoft.com/office/powerpoint/2010/main" val="32736795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L RINCÓN DE GUNDISALVUS: De pastores, mercenarios y ovejas">
            <a:extLst>
              <a:ext uri="{FF2B5EF4-FFF2-40B4-BE49-F238E27FC236}">
                <a16:creationId xmlns:a16="http://schemas.microsoft.com/office/drawing/2014/main" id="{85057329-87F4-473B-BBDF-2BBE701D8ECA}"/>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C0E64C2-B366-B447-A785-5E3D46CE3208}"/>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4B0E855C-D5BF-4F6A-81A6-5206914DDC90}"/>
              </a:ext>
            </a:extLst>
          </p:cNvPr>
          <p:cNvSpPr>
            <a:spLocks noGrp="1"/>
          </p:cNvSpPr>
          <p:nvPr>
            <p:ph idx="1"/>
          </p:nvPr>
        </p:nvSpPr>
        <p:spPr>
          <a:xfrm>
            <a:off x="558800" y="1744293"/>
            <a:ext cx="11074400" cy="5342307"/>
          </a:xfrm>
        </p:spPr>
        <p:txBody>
          <a:bodyPr>
            <a:normAutofit/>
          </a:bodyPr>
          <a:lstStyle/>
          <a:p>
            <a:pPr algn="ctr"/>
            <a:r>
              <a:rPr lang="es-ES" sz="2600" b="1" dirty="0"/>
              <a:t>Contempla a Jesús como Buen Pastor, que te llama, te invita, te anima a seguir sus huellas como discípulo. Y contémplate a ti mismo que, a veces, te desvías del verdadero Camino, de la única Verdad que es Él.</a:t>
            </a:r>
            <a:endParaRPr lang="es-MX" sz="2600" b="1" dirty="0"/>
          </a:p>
          <a:p>
            <a:pPr algn="ctr"/>
            <a:r>
              <a:rPr lang="es-ES" sz="2600" b="1" dirty="0"/>
              <a:t>El Buen Pastor da la vida por sus ovejas, y tú ¿qué puedes hacer para tener las actitudes de Jesús Buen Pastor en tu familia, servicio pastoral, en tu comunidad…? ¿Qué haces para sentir y actuar como Él?</a:t>
            </a:r>
            <a:endParaRPr lang="es-MX" sz="2600" b="1" dirty="0"/>
          </a:p>
          <a:p>
            <a:pPr algn="ctr"/>
            <a:r>
              <a:rPr lang="es-ES" sz="2600" b="1" dirty="0"/>
              <a:t>Elige a algunos con quien de manera particular debas ser imagen de Jesús Buen Pastor. Como dice el Papa Francisco, «que huelas a oveja» </a:t>
            </a:r>
            <a:br>
              <a:rPr lang="es-ES" sz="2600" b="1" dirty="0"/>
            </a:br>
            <a:r>
              <a:rPr lang="es-ES" sz="2600" b="1" dirty="0"/>
              <a:t>porque estas cerca de ellas.</a:t>
            </a:r>
            <a:endParaRPr lang="es-MX" sz="2600" b="1" dirty="0"/>
          </a:p>
          <a:p>
            <a:pPr algn="ctr"/>
            <a:r>
              <a:rPr lang="es-ES" sz="2600" b="1" dirty="0"/>
              <a:t>Pregúntate: ¿Soy o no soy «buen pastor» a imagen de Jesús, el único, Buen Pastor? ¿Cómo vivo mi vocación bautismal de ser «otro cristo» en el mundo?</a:t>
            </a:r>
            <a:endParaRPr lang="es-MX" sz="2600" b="1" dirty="0"/>
          </a:p>
          <a:p>
            <a:endParaRPr lang="es-MX" sz="2600" b="1" dirty="0"/>
          </a:p>
        </p:txBody>
      </p:sp>
    </p:spTree>
    <p:extLst>
      <p:ext uri="{BB962C8B-B14F-4D97-AF65-F5344CB8AC3E}">
        <p14:creationId xmlns:p14="http://schemas.microsoft.com/office/powerpoint/2010/main" val="18245240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Yo soy la puerta">
            <a:extLst>
              <a:ext uri="{FF2B5EF4-FFF2-40B4-BE49-F238E27FC236}">
                <a16:creationId xmlns:a16="http://schemas.microsoft.com/office/drawing/2014/main" id="{05D133A1-3CF8-4A4B-ACDD-9C16138BC04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DB523D50-E234-2647-A3A9-45F3CBDDEEFD}"/>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8C2774AA-707C-451A-A8CF-6F3475523037}"/>
              </a:ext>
            </a:extLst>
          </p:cNvPr>
          <p:cNvSpPr>
            <a:spLocks noGrp="1"/>
          </p:cNvSpPr>
          <p:nvPr>
            <p:ph idx="1"/>
          </p:nvPr>
        </p:nvSpPr>
        <p:spPr>
          <a:xfrm>
            <a:off x="255104" y="513658"/>
            <a:ext cx="11473069" cy="6072671"/>
          </a:xfrm>
        </p:spPr>
        <p:txBody>
          <a:bodyPr numCol="2">
            <a:normAutofit fontScale="77500" lnSpcReduction="20000"/>
          </a:bodyPr>
          <a:lstStyle/>
          <a:p>
            <a:pPr marL="0" indent="0" algn="ctr">
              <a:buNone/>
            </a:pPr>
            <a:r>
              <a:rPr lang="es-ES" sz="3500" b="1" dirty="0">
                <a:solidFill>
                  <a:srgbClr val="C00000"/>
                </a:solidFill>
                <a:latin typeface="Berlin Sans FB" panose="020E0602020502020306" pitchFamily="34" charset="77"/>
              </a:rPr>
              <a:t>ORACIÓN</a:t>
            </a:r>
            <a:endParaRPr lang="es-MX" sz="3500" dirty="0">
              <a:solidFill>
                <a:srgbClr val="C00000"/>
              </a:solidFill>
              <a:latin typeface="Berlin Sans FB" panose="020E0602020502020306" pitchFamily="34" charset="77"/>
            </a:endParaRPr>
          </a:p>
          <a:p>
            <a:pPr marL="0" indent="0" algn="ctr">
              <a:buNone/>
            </a:pPr>
            <a:r>
              <a:rPr lang="es-ES" sz="2000" b="1" dirty="0"/>
              <a:t>(¿QUÉ RESPONDO AL SEÑOR QUE ME HABLA                                        EN EL TEXTO?)</a:t>
            </a:r>
            <a:endParaRPr lang="es-MX" sz="2000" dirty="0"/>
          </a:p>
          <a:p>
            <a:pPr marL="0" indent="0" algn="ctr">
              <a:buNone/>
            </a:pPr>
            <a:endParaRPr lang="es-ES" sz="2000" b="1" dirty="0"/>
          </a:p>
          <a:p>
            <a:pPr marL="0" indent="0" algn="ctr">
              <a:buNone/>
            </a:pPr>
            <a:r>
              <a:rPr lang="es-ES" sz="2000" b="1" i="1" dirty="0"/>
              <a:t>Oremos con el Salmo 23</a:t>
            </a:r>
          </a:p>
          <a:p>
            <a:pPr marL="0" indent="0">
              <a:buNone/>
            </a:pPr>
            <a:endParaRPr lang="es-MX" sz="2000" dirty="0"/>
          </a:p>
          <a:p>
            <a:pPr marL="0" indent="0" algn="ctr">
              <a:buNone/>
            </a:pPr>
            <a:r>
              <a:rPr lang="es-ES" sz="2600" dirty="0">
                <a:latin typeface="Berlin Sans FB" panose="020E0602020502020306" pitchFamily="34" charset="0"/>
              </a:rPr>
              <a:t>El Señor es mi pastor: nada me falta;</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en verdes pastos él me hace reposar.</a:t>
            </a:r>
          </a:p>
          <a:p>
            <a:pPr marL="0" indent="0" algn="ctr">
              <a:buNone/>
            </a:pP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A las aguas de descanso me conduce,</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y reconforta mi alma.</a:t>
            </a:r>
          </a:p>
          <a:p>
            <a:pPr marL="0" indent="0" algn="ctr">
              <a:buNone/>
            </a:pP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Por el camino del bueno me dirige,</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por amor de su nombre.</a:t>
            </a:r>
          </a:p>
          <a:p>
            <a:pPr marL="0" indent="0" algn="ctr">
              <a:buNone/>
            </a:pP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Aunque pase por quebradas oscuras,</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no temo ningún mal,</a:t>
            </a:r>
            <a:endParaRPr lang="es-MX" sz="2600" dirty="0">
              <a:latin typeface="Berlin Sans FB" panose="020E0602020502020306" pitchFamily="34" charset="0"/>
            </a:endParaRPr>
          </a:p>
          <a:p>
            <a:pPr marL="0" indent="0" algn="ctr">
              <a:buNone/>
            </a:pPr>
            <a:endParaRPr lang="es-ES" sz="2600" dirty="0">
              <a:latin typeface="Berlin Sans FB" panose="020E0602020502020306" pitchFamily="34" charset="0"/>
            </a:endParaRPr>
          </a:p>
          <a:p>
            <a:pPr marL="0" indent="0" algn="ctr">
              <a:buNone/>
            </a:pPr>
            <a:endParaRPr lang="es-ES" sz="2600" dirty="0">
              <a:latin typeface="Berlin Sans FB" panose="020E0602020502020306" pitchFamily="34" charset="0"/>
            </a:endParaRPr>
          </a:p>
          <a:p>
            <a:pPr marL="0" indent="0" algn="ctr">
              <a:buNone/>
            </a:pPr>
            <a:endParaRPr lang="es-ES" sz="2600" dirty="0">
              <a:latin typeface="Berlin Sans FB" panose="020E0602020502020306" pitchFamily="34" charset="0"/>
            </a:endParaRPr>
          </a:p>
          <a:p>
            <a:pPr marL="0" indent="0" algn="ctr">
              <a:buNone/>
            </a:pPr>
            <a:endParaRPr lang="es-ES" sz="2600" dirty="0">
              <a:latin typeface="Berlin Sans FB" panose="020E0602020502020306" pitchFamily="34" charset="0"/>
            </a:endParaRPr>
          </a:p>
          <a:p>
            <a:pPr marL="0" indent="0" algn="ctr">
              <a:buNone/>
            </a:pPr>
            <a:endParaRPr lang="es-ES" sz="2600" dirty="0">
              <a:latin typeface="Berlin Sans FB" panose="020E0602020502020306" pitchFamily="34" charset="0"/>
            </a:endParaRPr>
          </a:p>
          <a:p>
            <a:pPr marL="0" indent="0" algn="ctr">
              <a:buNone/>
            </a:pPr>
            <a:r>
              <a:rPr lang="es-ES" sz="2600" dirty="0">
                <a:latin typeface="Berlin Sans FB" panose="020E0602020502020306" pitchFamily="34" charset="0"/>
              </a:rPr>
              <a:t>porque tú estás conmigo</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con tu vara y tu bastón,</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y al verlas voy sin miedo.</a:t>
            </a:r>
          </a:p>
          <a:p>
            <a:pPr marL="0" indent="0" algn="ctr">
              <a:buNone/>
            </a:pPr>
            <a:endParaRPr lang="es-ES" sz="2600" dirty="0">
              <a:latin typeface="Berlin Sans FB" panose="020E0602020502020306" pitchFamily="34" charset="0"/>
            </a:endParaRPr>
          </a:p>
          <a:p>
            <a:pPr marL="0" indent="0" algn="ctr">
              <a:buNone/>
            </a:pPr>
            <a:r>
              <a:rPr lang="es-ES" sz="2600" dirty="0">
                <a:latin typeface="Berlin Sans FB" panose="020E0602020502020306" pitchFamily="34" charset="0"/>
              </a:rPr>
              <a:t>La mesa has preparado para mí</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frente a mis adversarios,</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con aceites perfumas mi cabeza</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y rellenas mi copa.</a:t>
            </a:r>
          </a:p>
          <a:p>
            <a:pPr marL="0" indent="0" algn="ctr">
              <a:buNone/>
            </a:pP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Irán conmigo la dicha y tu favor</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mientras dure mi vida,</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mi mansión será la casa del Señor</a:t>
            </a:r>
            <a:endParaRPr lang="es-MX" sz="2600" dirty="0">
              <a:latin typeface="Berlin Sans FB" panose="020E0602020502020306" pitchFamily="34" charset="0"/>
            </a:endParaRPr>
          </a:p>
          <a:p>
            <a:pPr marL="0" indent="0" algn="ctr">
              <a:buNone/>
            </a:pPr>
            <a:r>
              <a:rPr lang="es-ES" sz="2600" dirty="0">
                <a:latin typeface="Berlin Sans FB" panose="020E0602020502020306" pitchFamily="34" charset="0"/>
              </a:rPr>
              <a:t>por largos, largos días.</a:t>
            </a:r>
            <a:endParaRPr lang="es-MX" sz="2600" dirty="0">
              <a:latin typeface="Berlin Sans FB" panose="020E0602020502020306" pitchFamily="34" charset="0"/>
            </a:endParaRPr>
          </a:p>
          <a:p>
            <a:endParaRPr lang="es-MX" sz="1200" dirty="0"/>
          </a:p>
        </p:txBody>
      </p:sp>
    </p:spTree>
    <p:extLst>
      <p:ext uri="{BB962C8B-B14F-4D97-AF65-F5344CB8AC3E}">
        <p14:creationId xmlns:p14="http://schemas.microsoft.com/office/powerpoint/2010/main" val="7244213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 soy la puerta">
            <a:extLst>
              <a:ext uri="{FF2B5EF4-FFF2-40B4-BE49-F238E27FC236}">
                <a16:creationId xmlns:a16="http://schemas.microsoft.com/office/drawing/2014/main" id="{E341E692-A80D-4EB3-8EDC-6113032D495F}"/>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F3D350A-C8A1-4D3E-9A89-BF2C0D95D4E7}"/>
              </a:ext>
            </a:extLst>
          </p:cNvPr>
          <p:cNvSpPr>
            <a:spLocks noGrp="1"/>
          </p:cNvSpPr>
          <p:nvPr>
            <p:ph type="title"/>
          </p:nvPr>
        </p:nvSpPr>
        <p:spPr>
          <a:xfrm>
            <a:off x="838200" y="622299"/>
            <a:ext cx="10515600" cy="1325563"/>
          </a:xfrm>
        </p:spPr>
        <p:txBody>
          <a:bodyPr>
            <a:normAutofit fontScale="90000"/>
          </a:bodyPr>
          <a:lstStyle/>
          <a:p>
            <a:pPr algn="ctr"/>
            <a:r>
              <a:rPr lang="es-ES" b="1" dirty="0">
                <a:solidFill>
                  <a:schemeClr val="accent5">
                    <a:lumMod val="50000"/>
                  </a:schemeClr>
                </a:solidFill>
                <a:latin typeface="Berlin Sans FB" panose="020E0602020502020306" pitchFamily="34" charset="77"/>
              </a:rPr>
              <a:t>CONTEMPLACIÓN</a:t>
            </a:r>
            <a:br>
              <a:rPr lang="es-MX" dirty="0"/>
            </a:br>
            <a:r>
              <a:rPr lang="es-ES" sz="3600" b="1" dirty="0">
                <a:latin typeface="+mn-lt"/>
              </a:rPr>
              <a:t>¿Cómo interiorizamos la Palabra de Dios?</a:t>
            </a:r>
            <a:br>
              <a:rPr lang="es-MX" dirty="0"/>
            </a:br>
            <a:endParaRPr lang="es-MX" dirty="0"/>
          </a:p>
        </p:txBody>
      </p:sp>
      <p:pic>
        <p:nvPicPr>
          <p:cNvPr id="5" name="Imagen 4">
            <a:extLst>
              <a:ext uri="{FF2B5EF4-FFF2-40B4-BE49-F238E27FC236}">
                <a16:creationId xmlns:a16="http://schemas.microsoft.com/office/drawing/2014/main" id="{542D25A3-5E5A-694E-B5B6-28F989828FEB}"/>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412BAF84-01EE-42BB-8950-48E9B0141D47}"/>
              </a:ext>
            </a:extLst>
          </p:cNvPr>
          <p:cNvSpPr>
            <a:spLocks noGrp="1"/>
          </p:cNvSpPr>
          <p:nvPr>
            <p:ph idx="1"/>
          </p:nvPr>
        </p:nvSpPr>
        <p:spPr>
          <a:xfrm>
            <a:off x="1308100" y="1947862"/>
            <a:ext cx="10515600" cy="4351338"/>
          </a:xfrm>
        </p:spPr>
        <p:txBody>
          <a:bodyPr>
            <a:normAutofit/>
          </a:bodyPr>
          <a:lstStyle/>
          <a:p>
            <a:pPr marL="0" indent="0">
              <a:buNone/>
            </a:pPr>
            <a:endParaRPr lang="es-MX" b="1" dirty="0"/>
          </a:p>
          <a:p>
            <a:r>
              <a:rPr lang="es-ES" sz="3200" b="1" dirty="0"/>
              <a:t>“Les aseguro que yo soy la puerta de las ovejas”</a:t>
            </a:r>
            <a:endParaRPr lang="es-MX" sz="3200" b="1" dirty="0"/>
          </a:p>
          <a:p>
            <a:pPr marL="0" indent="0">
              <a:buNone/>
            </a:pPr>
            <a:r>
              <a:rPr lang="es-ES" sz="3200" b="1" i="1" dirty="0"/>
              <a:t>(Repetimos)</a:t>
            </a:r>
            <a:endParaRPr lang="es-MX" sz="3200" b="1" i="1" dirty="0"/>
          </a:p>
          <a:p>
            <a:r>
              <a:rPr lang="es-ES" sz="3200" b="1" dirty="0"/>
              <a:t>“Les aseguro que yo soy la puerta de las ovejas”</a:t>
            </a:r>
            <a:endParaRPr lang="es-MX" sz="3200" b="1" dirty="0"/>
          </a:p>
          <a:p>
            <a:r>
              <a:rPr lang="es-ES" sz="3200" b="1" dirty="0"/>
              <a:t>“Les aseguro que yo soy la puerta de las ovejas”</a:t>
            </a:r>
            <a:endParaRPr lang="es-MX" sz="3200" b="1" dirty="0"/>
          </a:p>
          <a:p>
            <a:r>
              <a:rPr lang="es-ES" sz="3200" b="1" dirty="0"/>
              <a:t>Siguiendo el mensaje de este texto, ¿Cuál es la palabra o frase o párrafo o actitud que te ayuda a recordar este texto?</a:t>
            </a:r>
            <a:endParaRPr lang="es-MX" sz="3200" b="1" dirty="0"/>
          </a:p>
          <a:p>
            <a:endParaRPr lang="es-MX" b="1" dirty="0"/>
          </a:p>
        </p:txBody>
      </p:sp>
    </p:spTree>
    <p:extLst>
      <p:ext uri="{BB962C8B-B14F-4D97-AF65-F5344CB8AC3E}">
        <p14:creationId xmlns:p14="http://schemas.microsoft.com/office/powerpoint/2010/main" val="14281139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 soy la puerta">
            <a:extLst>
              <a:ext uri="{FF2B5EF4-FFF2-40B4-BE49-F238E27FC236}">
                <a16:creationId xmlns:a16="http://schemas.microsoft.com/office/drawing/2014/main" id="{99BDED7D-746C-40BE-A249-DB23BB10C5FB}"/>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3FFB101-CEA5-4996-AAF4-B3EB9C5A5916}"/>
              </a:ext>
            </a:extLst>
          </p:cNvPr>
          <p:cNvSpPr>
            <a:spLocks noGrp="1"/>
          </p:cNvSpPr>
          <p:nvPr>
            <p:ph type="title"/>
          </p:nvPr>
        </p:nvSpPr>
        <p:spPr>
          <a:xfrm>
            <a:off x="838200" y="693340"/>
            <a:ext cx="10515600" cy="1325563"/>
          </a:xfrm>
        </p:spPr>
        <p:txBody>
          <a:bodyPr>
            <a:normAutofit fontScale="90000"/>
          </a:bodyPr>
          <a:lstStyle/>
          <a:p>
            <a:pPr algn="ctr"/>
            <a:r>
              <a:rPr lang="es-ES" b="1" dirty="0">
                <a:solidFill>
                  <a:schemeClr val="accent5">
                    <a:lumMod val="50000"/>
                  </a:schemeClr>
                </a:solidFill>
                <a:latin typeface="Berlin Sans FB" panose="020E0602020502020306" pitchFamily="34" charset="77"/>
              </a:rPr>
              <a:t>ACCIÓN</a:t>
            </a:r>
            <a:br>
              <a:rPr lang="es-MX" dirty="0"/>
            </a:br>
            <a:r>
              <a:rPr lang="es-ES" sz="4000" b="1" dirty="0">
                <a:latin typeface="+mn-lt"/>
              </a:rPr>
              <a:t>¿A qué me comprometo con Dios?</a:t>
            </a:r>
            <a:br>
              <a:rPr lang="es-MX" dirty="0"/>
            </a:br>
            <a:endParaRPr lang="es-MX" dirty="0"/>
          </a:p>
        </p:txBody>
      </p:sp>
      <p:pic>
        <p:nvPicPr>
          <p:cNvPr id="5" name="Imagen 4">
            <a:extLst>
              <a:ext uri="{FF2B5EF4-FFF2-40B4-BE49-F238E27FC236}">
                <a16:creationId xmlns:a16="http://schemas.microsoft.com/office/drawing/2014/main" id="{370031D9-AB5A-9C4B-97C5-BFD7A151939D}"/>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506BDF49-AD9F-4F9E-92B3-60603B7CD1E2}"/>
              </a:ext>
            </a:extLst>
          </p:cNvPr>
          <p:cNvSpPr>
            <a:spLocks noGrp="1"/>
          </p:cNvSpPr>
          <p:nvPr>
            <p:ph idx="1"/>
          </p:nvPr>
        </p:nvSpPr>
        <p:spPr>
          <a:xfrm>
            <a:off x="838200" y="2018903"/>
            <a:ext cx="10515600" cy="4486275"/>
          </a:xfrm>
        </p:spPr>
        <p:txBody>
          <a:bodyPr>
            <a:normAutofit/>
          </a:bodyPr>
          <a:lstStyle/>
          <a:p>
            <a:pPr marL="0" indent="0">
              <a:buNone/>
            </a:pPr>
            <a:r>
              <a:rPr lang="es-ES" b="1" dirty="0"/>
              <a:t> </a:t>
            </a:r>
            <a:endParaRPr lang="es-MX" b="1" dirty="0"/>
          </a:p>
          <a:p>
            <a:r>
              <a:rPr lang="es-ES" b="1" dirty="0"/>
              <a:t>Poner atención especial para escuchar la voz del Señor en los diferentes medios donde el me habla, especialmente en su palabra.</a:t>
            </a:r>
            <a:endParaRPr lang="es-MX" b="1" dirty="0"/>
          </a:p>
          <a:p>
            <a:r>
              <a:rPr lang="es-ES" b="1" dirty="0"/>
              <a:t>Analizar que otras voces estoy siguiendo.</a:t>
            </a:r>
            <a:endParaRPr lang="es-MX" b="1" dirty="0"/>
          </a:p>
          <a:p>
            <a:r>
              <a:rPr lang="es-ES" b="1" dirty="0"/>
              <a:t>Identificar los elementos que me llevaran a seguir la voz del buen pastor que es el Señor.</a:t>
            </a:r>
            <a:endParaRPr lang="es-MX" b="1" dirty="0"/>
          </a:p>
          <a:p>
            <a:r>
              <a:rPr lang="es-ES" b="1" dirty="0"/>
              <a:t>Siguiendo el mensaje de este texto, ¿Cuál es la acción concreta que te invita a realizar?</a:t>
            </a:r>
            <a:endParaRPr lang="es-MX" b="1" dirty="0"/>
          </a:p>
          <a:p>
            <a:endParaRPr lang="es-MX" b="1" dirty="0"/>
          </a:p>
        </p:txBody>
      </p:sp>
    </p:spTree>
    <p:extLst>
      <p:ext uri="{BB962C8B-B14F-4D97-AF65-F5344CB8AC3E}">
        <p14:creationId xmlns:p14="http://schemas.microsoft.com/office/powerpoint/2010/main" val="13046817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0C1B96-0405-4B1C-8B4A-A556DB525AE6}"/>
              </a:ext>
            </a:extLst>
          </p:cNvPr>
          <p:cNvSpPr>
            <a:spLocks noGrp="1"/>
          </p:cNvSpPr>
          <p:nvPr>
            <p:ph idx="1"/>
          </p:nvPr>
        </p:nvSpPr>
        <p:spPr>
          <a:xfrm>
            <a:off x="4581557" y="1022496"/>
            <a:ext cx="7315200" cy="5683104"/>
          </a:xfrm>
        </p:spPr>
        <p:txBody>
          <a:bodyPr>
            <a:normAutofit fontScale="85000" lnSpcReduction="20000"/>
          </a:bodyPr>
          <a:lstStyle/>
          <a:p>
            <a:pPr marL="0" indent="0">
              <a:buNone/>
            </a:pPr>
            <a:r>
              <a:rPr lang="es-ES" sz="4700" dirty="0">
                <a:solidFill>
                  <a:schemeClr val="bg1"/>
                </a:solidFill>
                <a:latin typeface="Berlin Sans FB" panose="020E0602020502020306" pitchFamily="34" charset="0"/>
              </a:rPr>
              <a:t>Oración al Espíritu Santo</a:t>
            </a:r>
          </a:p>
          <a:p>
            <a:pPr marL="0" indent="0" algn="ctr">
              <a:buNone/>
            </a:pPr>
            <a:endParaRPr lang="es-ES" sz="4000" dirty="0">
              <a:solidFill>
                <a:schemeClr val="bg1"/>
              </a:solidFill>
              <a:latin typeface="Berlin Sans FB" panose="020E0602020502020306" pitchFamily="34" charset="0"/>
            </a:endParaRPr>
          </a:p>
          <a:p>
            <a:pPr marL="0" indent="0" algn="ctr">
              <a:buNone/>
            </a:pPr>
            <a:r>
              <a:rPr lang="es-ES" sz="4000" dirty="0">
                <a:solidFill>
                  <a:schemeClr val="bg1"/>
                </a:solidFill>
                <a:latin typeface="Berlin Sans FB" panose="020E0602020502020306" pitchFamily="34" charset="0"/>
              </a:rPr>
              <a:t>Jesús Tú eres el Buen Pastor, la puerta donde debemos entrar las ovejas, que nos cuidas y nos llamas por nuestro nombre. Te pedimos que nos envíes tu Espíritu Santo, para que nos ilumines y nos ayude a vivir mejor tu Palabra, y ser auténticos pastores con un corazón generoso hacia a los demás. Todo esto te lo pedimos por Jesucristo </a:t>
            </a:r>
          </a:p>
          <a:p>
            <a:pPr marL="0" indent="0" algn="ctr">
              <a:buNone/>
            </a:pPr>
            <a:r>
              <a:rPr lang="es-ES" sz="4000" dirty="0">
                <a:solidFill>
                  <a:schemeClr val="bg1"/>
                </a:solidFill>
                <a:latin typeface="Berlin Sans FB" panose="020E0602020502020306" pitchFamily="34" charset="0"/>
              </a:rPr>
              <a:t>Nuestro Señor. </a:t>
            </a:r>
          </a:p>
          <a:p>
            <a:pPr marL="0" indent="0" algn="ctr">
              <a:buNone/>
            </a:pPr>
            <a:r>
              <a:rPr lang="es-ES" sz="4000" dirty="0">
                <a:solidFill>
                  <a:schemeClr val="bg1"/>
                </a:solidFill>
                <a:latin typeface="Berlin Sans FB" panose="020E0602020502020306" pitchFamily="34" charset="0"/>
              </a:rPr>
              <a:t>Amén</a:t>
            </a:r>
            <a:endParaRPr lang="es-MX" sz="4000" dirty="0">
              <a:solidFill>
                <a:schemeClr val="bg1"/>
              </a:solidFill>
              <a:latin typeface="Berlin Sans FB" panose="020E0602020502020306" pitchFamily="34" charset="0"/>
            </a:endParaRPr>
          </a:p>
          <a:p>
            <a:endParaRPr lang="es-MX" dirty="0">
              <a:solidFill>
                <a:schemeClr val="bg1"/>
              </a:solidFill>
            </a:endParaRPr>
          </a:p>
        </p:txBody>
      </p:sp>
      <p:pic>
        <p:nvPicPr>
          <p:cNvPr id="4" name="Imagen 3">
            <a:extLst>
              <a:ext uri="{FF2B5EF4-FFF2-40B4-BE49-F238E27FC236}">
                <a16:creationId xmlns:a16="http://schemas.microsoft.com/office/drawing/2014/main" id="{926E9C8A-E9B4-5046-9294-207970236B84}"/>
              </a:ext>
            </a:extLst>
          </p:cNvPr>
          <p:cNvPicPr>
            <a:picLocks noChangeAspect="1"/>
          </p:cNvPicPr>
          <p:nvPr/>
        </p:nvPicPr>
        <p:blipFill rotWithShape="1">
          <a:blip r:embed="rId2">
            <a:extLst>
              <a:ext uri="{28A0092B-C50C-407E-A947-70E740481C1C}">
                <a14:useLocalDpi xmlns:a14="http://schemas.microsoft.com/office/drawing/2010/main" val="0"/>
              </a:ext>
            </a:extLst>
          </a:blip>
          <a:srcRect l="7148" r="10011"/>
          <a:stretch/>
        </p:blipFill>
        <p:spPr>
          <a:xfrm>
            <a:off x="0" y="0"/>
            <a:ext cx="4260915" cy="6858000"/>
          </a:xfrm>
          <a:prstGeom prst="rect">
            <a:avLst/>
          </a:prstGeom>
        </p:spPr>
      </p:pic>
      <p:pic>
        <p:nvPicPr>
          <p:cNvPr id="6" name="Imagen 5">
            <a:extLst>
              <a:ext uri="{FF2B5EF4-FFF2-40B4-BE49-F238E27FC236}">
                <a16:creationId xmlns:a16="http://schemas.microsoft.com/office/drawing/2014/main" id="{36369E83-8F43-844D-B9EF-9B0CA26E34EB}"/>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6793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9247384-8E9B-524B-97F0-5F4527BF645E}"/>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8939991-D094-4804-BFD4-78587D34003E}"/>
              </a:ext>
            </a:extLst>
          </p:cNvPr>
          <p:cNvSpPr>
            <a:spLocks noGrp="1"/>
          </p:cNvSpPr>
          <p:nvPr>
            <p:ph type="title"/>
          </p:nvPr>
        </p:nvSpPr>
        <p:spPr>
          <a:xfrm>
            <a:off x="-901700" y="428625"/>
            <a:ext cx="10515600" cy="1325563"/>
          </a:xfrm>
        </p:spPr>
        <p:txBody>
          <a:bodyPr/>
          <a:lstStyle/>
          <a:p>
            <a:pPr algn="ctr"/>
            <a:r>
              <a:rPr lang="es-ES" sz="3200" b="1" dirty="0">
                <a:solidFill>
                  <a:srgbClr val="C00000"/>
                </a:solidFill>
                <a:latin typeface="+mn-lt"/>
              </a:rPr>
              <a:t>LECTURA DEL TEXTO BÍBLICO (JUAN 10,1-10)</a:t>
            </a:r>
            <a:br>
              <a:rPr lang="es-MX" dirty="0">
                <a:solidFill>
                  <a:srgbClr val="C00000"/>
                </a:solidFill>
                <a:latin typeface="+mn-lt"/>
              </a:rPr>
            </a:br>
            <a:endParaRPr lang="es-MX" dirty="0">
              <a:solidFill>
                <a:srgbClr val="C00000"/>
              </a:solidFill>
              <a:latin typeface="+mn-lt"/>
            </a:endParaRPr>
          </a:p>
        </p:txBody>
      </p:sp>
      <p:sp>
        <p:nvSpPr>
          <p:cNvPr id="3" name="Marcador de contenido 2">
            <a:extLst>
              <a:ext uri="{FF2B5EF4-FFF2-40B4-BE49-F238E27FC236}">
                <a16:creationId xmlns:a16="http://schemas.microsoft.com/office/drawing/2014/main" id="{8BAFE874-31E4-4D87-AA8C-E15BB27FABA1}"/>
              </a:ext>
            </a:extLst>
          </p:cNvPr>
          <p:cNvSpPr>
            <a:spLocks noGrp="1"/>
          </p:cNvSpPr>
          <p:nvPr>
            <p:ph idx="1"/>
          </p:nvPr>
        </p:nvSpPr>
        <p:spPr>
          <a:xfrm>
            <a:off x="495300" y="1218406"/>
            <a:ext cx="10553700" cy="5741194"/>
          </a:xfrm>
        </p:spPr>
        <p:txBody>
          <a:bodyPr>
            <a:normAutofit fontScale="47500" lnSpcReduction="20000"/>
          </a:bodyPr>
          <a:lstStyle/>
          <a:p>
            <a:pPr marL="0" indent="0" algn="ctr">
              <a:buNone/>
            </a:pPr>
            <a:endParaRPr lang="es-ES" sz="3300" dirty="0"/>
          </a:p>
          <a:p>
            <a:pPr marL="0" indent="0" algn="ctr">
              <a:buNone/>
            </a:pPr>
            <a:r>
              <a:rPr lang="es-ES" sz="5900" dirty="0">
                <a:latin typeface="Berlin Sans FB" panose="020E0602020502020306" pitchFamily="34" charset="0"/>
              </a:rPr>
              <a:t>En aquel tiempo, Jesús dijo a los fariseos: “Yo les aseguro que el que no entra por la puerta del redil de las ovejas, sino que salta por otro lado, es un ladrón, un bandido; pero el que entra por la puerta, ése es el pastor de las ovejas. A ése le abre el que cuida la puerta, y las ovejas reconocen su voz; él llama a cada una por su nombre y las conduce afuera. Y cuando ha sacado a todas sus ovejas, camina delante de ellas, y ellas lo siguen, porque conocen su voz. Pero a un extraño no lo seguirán, sino que huirán de él, porque no conocen la voz de los extraños”.  Jesús les puso esta comparación, pero ellos no entendieron lo que les quería decir. Por eso añadió: “Les aseguro que yo soy la puerta de las ovejas. Todos los que han venido antes que yo, son ladrones y bandidos; pero mis ovejas no los han escuchado.  Yo soy la puerta; quien entre por mí se salvará, podrá entrar y salir y encontrará pastos. El ladrón sólo viene a robar, a matar y a destruir. Yo he venido para que tengan vida y la tengan en abundancia”. </a:t>
            </a:r>
          </a:p>
          <a:p>
            <a:pPr marL="0" indent="0" algn="ctr">
              <a:buNone/>
            </a:pPr>
            <a:endParaRPr lang="es-ES" dirty="0">
              <a:latin typeface="Berlin Sans FB" panose="020E0602020502020306" pitchFamily="34" charset="0"/>
            </a:endParaRPr>
          </a:p>
          <a:p>
            <a:pPr marL="0" indent="0" algn="ctr">
              <a:buNone/>
            </a:pPr>
            <a:r>
              <a:rPr lang="es-ES" sz="5100" b="1" i="1" dirty="0"/>
              <a:t>Palabra de Dios.    </a:t>
            </a:r>
            <a:endParaRPr lang="es-MX" sz="5100" b="1" i="1" dirty="0"/>
          </a:p>
          <a:p>
            <a:endParaRPr lang="es-MX" dirty="0"/>
          </a:p>
        </p:txBody>
      </p:sp>
    </p:spTree>
    <p:extLst>
      <p:ext uri="{BB962C8B-B14F-4D97-AF65-F5344CB8AC3E}">
        <p14:creationId xmlns:p14="http://schemas.microsoft.com/office/powerpoint/2010/main" val="17834182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7997895-5A2B-46A4-8A99-C67ADA2E4B82}"/>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B86EBCC-3E6A-485A-B607-DA795FD578A5}"/>
              </a:ext>
            </a:extLst>
          </p:cNvPr>
          <p:cNvSpPr>
            <a:spLocks noGrp="1"/>
          </p:cNvSpPr>
          <p:nvPr>
            <p:ph type="title"/>
          </p:nvPr>
        </p:nvSpPr>
        <p:spPr>
          <a:xfrm>
            <a:off x="637761" y="582543"/>
            <a:ext cx="10916478" cy="1325563"/>
          </a:xfrm>
        </p:spPr>
        <p:txBody>
          <a:bodyPr>
            <a:normAutofit fontScale="90000"/>
          </a:bodyPr>
          <a:lstStyle/>
          <a:p>
            <a:pPr algn="ctr"/>
            <a:r>
              <a:rPr lang="es-ES" sz="4000" b="1" dirty="0">
                <a:solidFill>
                  <a:schemeClr val="accent1">
                    <a:lumMod val="75000"/>
                  </a:schemeClr>
                </a:solidFill>
                <a:latin typeface="Berlin Sans FB" panose="020E0602020502020306" pitchFamily="34" charset="0"/>
              </a:rPr>
              <a:t>¿QUÉ DICE EL TEXTO?</a:t>
            </a:r>
            <a:br>
              <a:rPr lang="es-MX" sz="4000" dirty="0"/>
            </a:br>
            <a:r>
              <a:rPr lang="es-ES" sz="3100" b="1" dirty="0">
                <a:latin typeface="+mn-lt"/>
              </a:rPr>
              <a:t>Contexto bíblico</a:t>
            </a:r>
            <a:br>
              <a:rPr lang="es-MX" dirty="0"/>
            </a:br>
            <a:endParaRPr lang="es-MX" dirty="0"/>
          </a:p>
        </p:txBody>
      </p:sp>
      <p:pic>
        <p:nvPicPr>
          <p:cNvPr id="5" name="Imagen 4">
            <a:extLst>
              <a:ext uri="{FF2B5EF4-FFF2-40B4-BE49-F238E27FC236}">
                <a16:creationId xmlns:a16="http://schemas.microsoft.com/office/drawing/2014/main" id="{76658B96-2133-984E-8889-EDEB42B04B15}"/>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C5042B8C-4543-4FEA-9BEC-FEBE65B880D6}"/>
              </a:ext>
            </a:extLst>
          </p:cNvPr>
          <p:cNvSpPr>
            <a:spLocks noGrp="1"/>
          </p:cNvSpPr>
          <p:nvPr>
            <p:ph idx="1"/>
          </p:nvPr>
        </p:nvSpPr>
        <p:spPr>
          <a:xfrm>
            <a:off x="838200" y="1908106"/>
            <a:ext cx="10795000" cy="4732476"/>
          </a:xfrm>
        </p:spPr>
        <p:txBody>
          <a:bodyPr>
            <a:normAutofit fontScale="92500"/>
          </a:bodyPr>
          <a:lstStyle/>
          <a:p>
            <a:pPr algn="just"/>
            <a:r>
              <a:rPr lang="es-ES" b="1" dirty="0"/>
              <a:t>El buen pastor es una alegoría bíblica, referida originalmente a Yahveh (</a:t>
            </a:r>
            <a:r>
              <a:rPr lang="he-IL" b="1" dirty="0"/>
              <a:t>יהוה</a:t>
            </a:r>
            <a:r>
              <a:rPr lang="es-ES" b="1" dirty="0"/>
              <a:t>)y más tarde a Jesucristo. Se interpreta que el buen pastor es Dios, que salva a la “oveja descarriada” (el pecador). Pero Nuestro concepto de un pastor a veces es muy limitado si lo comparamos con el concepto hebraico de lo que significa un pastor. Y esto lo podemos ver en la palabra hebrea, en su raíz y sus derivados.</a:t>
            </a:r>
          </a:p>
          <a:p>
            <a:pPr algn="just"/>
            <a:endParaRPr lang="es-MX" b="1" dirty="0"/>
          </a:p>
          <a:p>
            <a:pPr algn="just"/>
            <a:r>
              <a:rPr lang="es-ES" b="1" dirty="0"/>
              <a:t>La palabra </a:t>
            </a:r>
            <a:r>
              <a:rPr lang="es-ES" b="1" dirty="0" err="1"/>
              <a:t>Roeh</a:t>
            </a:r>
            <a:r>
              <a:rPr lang="es-ES" b="1" dirty="0"/>
              <a:t>, (</a:t>
            </a:r>
            <a:r>
              <a:rPr lang="he-IL" b="1" dirty="0"/>
              <a:t>רֹאֶה</a:t>
            </a:r>
            <a:r>
              <a:rPr lang="es-ES" b="1" dirty="0"/>
              <a:t>) pastor, viene de la raíz (R en el hebreo pictográfico está formada por la </a:t>
            </a:r>
            <a:r>
              <a:rPr lang="es-ES" b="1" dirty="0" err="1"/>
              <a:t>Rosh</a:t>
            </a:r>
            <a:r>
              <a:rPr lang="es-ES" b="1" dirty="0"/>
              <a:t> (</a:t>
            </a:r>
            <a:r>
              <a:rPr lang="he-IL" b="1" dirty="0"/>
              <a:t>רֵאשׁ</a:t>
            </a:r>
            <a:r>
              <a:rPr lang="es-ES" b="1" dirty="0"/>
              <a:t>), que es una cabeza y la </a:t>
            </a:r>
            <a:r>
              <a:rPr lang="es-ES" b="1" dirty="0" err="1"/>
              <a:t>Ayin</a:t>
            </a:r>
            <a:r>
              <a:rPr lang="es-ES" b="1" dirty="0"/>
              <a:t> (</a:t>
            </a:r>
            <a:r>
              <a:rPr lang="he-IL" b="1" dirty="0"/>
              <a:t>עַ֫יִן</a:t>
            </a:r>
            <a:r>
              <a:rPr lang="es-ES" b="1" dirty="0"/>
              <a:t>), que significa ojo, por lo que literalmente pastor significa “hombre que mira” Y es que el pastor continuamente está mirando a sus ovejas y como pasa tanto tiempo junto a ellas, ellas son sus compañeras y las conoce.</a:t>
            </a:r>
            <a:endParaRPr lang="es-MX" b="1" dirty="0"/>
          </a:p>
          <a:p>
            <a:endParaRPr lang="es-MX" b="1" dirty="0"/>
          </a:p>
        </p:txBody>
      </p:sp>
    </p:spTree>
    <p:extLst>
      <p:ext uri="{BB962C8B-B14F-4D97-AF65-F5344CB8AC3E}">
        <p14:creationId xmlns:p14="http://schemas.microsoft.com/office/powerpoint/2010/main" val="41038707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A48C59-E256-4769-9BDD-77E1E28A16F3}"/>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E1803019-CBD6-2645-B411-0CE1D10D52DB}"/>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FD73C4A5-3E75-4C02-B428-8D5DC3287FC5}"/>
              </a:ext>
            </a:extLst>
          </p:cNvPr>
          <p:cNvSpPr>
            <a:spLocks noGrp="1"/>
          </p:cNvSpPr>
          <p:nvPr>
            <p:ph idx="1"/>
          </p:nvPr>
        </p:nvSpPr>
        <p:spPr>
          <a:xfrm>
            <a:off x="628650" y="1803401"/>
            <a:ext cx="10934700" cy="4343400"/>
          </a:xfrm>
        </p:spPr>
        <p:txBody>
          <a:bodyPr>
            <a:normAutofit fontScale="92500" lnSpcReduction="10000"/>
          </a:bodyPr>
          <a:lstStyle/>
          <a:p>
            <a:pPr algn="just"/>
            <a:r>
              <a:rPr lang="es-ES" b="1" dirty="0"/>
              <a:t>En el Nuevo Testamento el sustantivo griego π</a:t>
            </a:r>
            <a:r>
              <a:rPr lang="es-ES" b="1" dirty="0" err="1"/>
              <a:t>οιμήν</a:t>
            </a:r>
            <a:r>
              <a:rPr lang="es-ES" b="1" dirty="0"/>
              <a:t> (</a:t>
            </a:r>
            <a:r>
              <a:rPr lang="es-ES" b="1" dirty="0" err="1"/>
              <a:t>poimēn</a:t>
            </a:r>
            <a:r>
              <a:rPr lang="es-ES" b="1" dirty="0"/>
              <a:t>) y el verbo π</a:t>
            </a:r>
            <a:r>
              <a:rPr lang="es-ES" b="1" dirty="0" err="1"/>
              <a:t>οιμ</a:t>
            </a:r>
            <a:r>
              <a:rPr lang="es-ES" b="1" dirty="0"/>
              <a:t>αινω (poimaino) suelen traducirse, respectivamente, como pastor y pastorear. Ambas palabras son usadas un total de 29 veces, la mayoría de las veces para referirse a Jesús. Por ejemplo, Jesús se denomina a sí mismo el “buen pastor” en Evangelio de Juan 10, 11.</a:t>
            </a:r>
          </a:p>
          <a:p>
            <a:pPr marL="0" indent="0" algn="just">
              <a:buNone/>
            </a:pPr>
            <a:endParaRPr lang="es-MX" b="1" dirty="0"/>
          </a:p>
          <a:p>
            <a:pPr algn="just"/>
            <a:r>
              <a:rPr lang="es-ES" b="1" dirty="0"/>
              <a:t>Jesús usa dos metáforas para describirse a sí mismo en este pasaje.  Es el pastor que entra por la puerta que abre el portero (v. 2-6), y es la puerta por la que las ovejas entran a la salvación y van a buscar pasto (v. 7-9). Jesús dice que ladrones entran en el rebaño de otra manera (v. 1).  Los ladrones y bandidos son “Todos los que antes de mí vinieron” (v. 8), y “no vienen sino para robar, matar, y destruir” (v. 10).</a:t>
            </a:r>
            <a:endParaRPr lang="es-MX" b="1" dirty="0"/>
          </a:p>
          <a:p>
            <a:endParaRPr lang="es-MX" b="1" dirty="0"/>
          </a:p>
        </p:txBody>
      </p:sp>
    </p:spTree>
    <p:extLst>
      <p:ext uri="{BB962C8B-B14F-4D97-AF65-F5344CB8AC3E}">
        <p14:creationId xmlns:p14="http://schemas.microsoft.com/office/powerpoint/2010/main" val="36595133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98740F-5108-472E-940B-ABFE2BB0DF99}"/>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370B02C-E453-4FC5-977B-993164B27466}"/>
              </a:ext>
            </a:extLst>
          </p:cNvPr>
          <p:cNvSpPr>
            <a:spLocks noGrp="1"/>
          </p:cNvSpPr>
          <p:nvPr>
            <p:ph type="title"/>
          </p:nvPr>
        </p:nvSpPr>
        <p:spPr>
          <a:xfrm>
            <a:off x="736600" y="609600"/>
            <a:ext cx="10515600" cy="982524"/>
          </a:xfrm>
        </p:spPr>
        <p:txBody>
          <a:bodyPr>
            <a:normAutofit fontScale="90000"/>
          </a:bodyPr>
          <a:lstStyle/>
          <a:p>
            <a:pPr algn="ctr"/>
            <a:r>
              <a:rPr lang="es-ES" sz="4000" b="1" dirty="0">
                <a:solidFill>
                  <a:schemeClr val="accent1">
                    <a:lumMod val="75000"/>
                  </a:schemeClr>
                </a:solidFill>
                <a:latin typeface="Berlin Sans FB" panose="020E0602020502020306" pitchFamily="34" charset="77"/>
              </a:rPr>
              <a:t>TEXTO BÍBLICO</a:t>
            </a:r>
            <a:br>
              <a:rPr lang="es-MX" sz="4000" dirty="0"/>
            </a:br>
            <a:r>
              <a:rPr lang="es-ES" sz="3600" b="1" dirty="0">
                <a:latin typeface="+mn-lt"/>
              </a:rPr>
              <a:t>A) Jesús el Buen Pastor </a:t>
            </a:r>
            <a:br>
              <a:rPr lang="es-MX" dirty="0"/>
            </a:br>
            <a:endParaRPr lang="es-MX" dirty="0"/>
          </a:p>
        </p:txBody>
      </p:sp>
      <p:pic>
        <p:nvPicPr>
          <p:cNvPr id="5" name="Imagen 4">
            <a:extLst>
              <a:ext uri="{FF2B5EF4-FFF2-40B4-BE49-F238E27FC236}">
                <a16:creationId xmlns:a16="http://schemas.microsoft.com/office/drawing/2014/main" id="{2F9AA933-42A5-A74A-9725-AF835A175206}"/>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sp>
        <p:nvSpPr>
          <p:cNvPr id="3" name="Marcador de contenido 2">
            <a:extLst>
              <a:ext uri="{FF2B5EF4-FFF2-40B4-BE49-F238E27FC236}">
                <a16:creationId xmlns:a16="http://schemas.microsoft.com/office/drawing/2014/main" id="{63BF00E0-E3CB-448C-8FD0-BC69628BB68C}"/>
              </a:ext>
            </a:extLst>
          </p:cNvPr>
          <p:cNvSpPr>
            <a:spLocks noGrp="1"/>
          </p:cNvSpPr>
          <p:nvPr>
            <p:ph idx="1"/>
          </p:nvPr>
        </p:nvSpPr>
        <p:spPr>
          <a:xfrm>
            <a:off x="863600" y="1911074"/>
            <a:ext cx="10515600" cy="4811989"/>
          </a:xfrm>
        </p:spPr>
        <p:txBody>
          <a:bodyPr>
            <a:normAutofit fontScale="92500" lnSpcReduction="20000"/>
          </a:bodyPr>
          <a:lstStyle/>
          <a:p>
            <a:pPr algn="just"/>
            <a:r>
              <a:rPr lang="es-ES" b="1" dirty="0"/>
              <a:t>“Yo les aseguro. El que no entra por la puerta del redil de las ovejas, sino que salta por otro lado es un ladrón, un bandido” (v. 1).  Esto recuerda a Ezequiel 34, 11, 15-16, cuando Dios regañó a los pastores de Israel (líderes religiosos) por alimentarse a sí mismos en vez de alimentar a sus rebaños. “Las ovejas conocen su voz: él llama a cada una por su nombre y las conduce afuera.” (vv. 3-4). Refleja la naturaleza personal de la relación entre el pastor y sus ovejas.  Ser pastor no es solo un trabajo para él y las ovejas son más que una posesión. Él es el dueño.</a:t>
            </a:r>
            <a:endParaRPr lang="es-MX" b="1" dirty="0"/>
          </a:p>
          <a:p>
            <a:pPr marL="0" indent="0" algn="just">
              <a:buNone/>
            </a:pPr>
            <a:r>
              <a:rPr lang="es-ES" b="1" dirty="0"/>
              <a:t> </a:t>
            </a:r>
            <a:endParaRPr lang="es-MX" b="1" dirty="0"/>
          </a:p>
          <a:p>
            <a:pPr algn="just"/>
            <a:r>
              <a:rPr lang="es-ES" b="1" dirty="0"/>
              <a:t>“Las llama por su nombre” (v. 3).  El concepto de nombrar era extremadamente importante para los escritores bíblicos, ya que los nombres eran declaraciones de seres vivientes.  Ejemplo: cambios de nombres como el de Abran a Abraham y de Jacob a Israel identificaban algún cambio en la naturaleza o en las circunstancias de una persona, significando una misión Gen (17:4-7; 32, 26-30).</a:t>
            </a:r>
            <a:endParaRPr lang="es-MX" b="1" dirty="0"/>
          </a:p>
          <a:p>
            <a:endParaRPr lang="es-MX" b="1" dirty="0"/>
          </a:p>
        </p:txBody>
      </p:sp>
    </p:spTree>
    <p:extLst>
      <p:ext uri="{BB962C8B-B14F-4D97-AF65-F5344CB8AC3E}">
        <p14:creationId xmlns:p14="http://schemas.microsoft.com/office/powerpoint/2010/main" val="10147202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7859B9A-7878-450B-9EC1-0DC32DCBD242}"/>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F6F13B30-F637-1341-AD4B-E0A767DEA496}"/>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3EF15F3B-6BE5-422F-A828-C3595EC68BDE}"/>
              </a:ext>
            </a:extLst>
          </p:cNvPr>
          <p:cNvSpPr>
            <a:spLocks noGrp="1"/>
          </p:cNvSpPr>
          <p:nvPr>
            <p:ph idx="1"/>
          </p:nvPr>
        </p:nvSpPr>
        <p:spPr>
          <a:xfrm>
            <a:off x="628650" y="2422524"/>
            <a:ext cx="10934700" cy="4029076"/>
          </a:xfrm>
        </p:spPr>
        <p:txBody>
          <a:bodyPr/>
          <a:lstStyle/>
          <a:p>
            <a:pPr algn="just"/>
            <a:r>
              <a:rPr lang="es-ES" b="1" dirty="0"/>
              <a:t>“Y las saca” (v. 3).  Mientras que están dentro del rebaño general, las ovejas tienen la protección de sus paredes.  Cuando el pastor las guía hacia afuera, él es su única protección y la única protección que necesitan si es un buen pastor. Va delante de ellas, las cuida, y cuando hay peligro da la vida por ellas. Qué bueno fuera que, en nuestras comunidades parroquiales, los pastores caminen delante de las ovejas, lo que dice el Papa Francisco tener olor de ovejas. Dar la vida por las ovejas, guiarlas, alimentarlas etc.</a:t>
            </a:r>
            <a:endParaRPr lang="es-MX" b="1" dirty="0"/>
          </a:p>
          <a:p>
            <a:pPr algn="just"/>
            <a:endParaRPr lang="es-MX" b="1" dirty="0"/>
          </a:p>
        </p:txBody>
      </p:sp>
    </p:spTree>
    <p:extLst>
      <p:ext uri="{BB962C8B-B14F-4D97-AF65-F5344CB8AC3E}">
        <p14:creationId xmlns:p14="http://schemas.microsoft.com/office/powerpoint/2010/main" val="7755695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 soy la Puerta de las ovejas&quot;. - ppt descargar">
            <a:extLst>
              <a:ext uri="{FF2B5EF4-FFF2-40B4-BE49-F238E27FC236}">
                <a16:creationId xmlns:a16="http://schemas.microsoft.com/office/drawing/2014/main" id="{3CA69ACC-BE6B-40C8-BB7A-B619E313C1E3}"/>
              </a:ext>
            </a:extLst>
          </p:cNvPr>
          <p:cNvPicPr>
            <a:picLocks noChangeAspect="1" noChangeArrowheads="1"/>
          </p:cNvPicPr>
          <p:nvPr/>
        </p:nvPicPr>
        <p:blipFill>
          <a:blip r:embed="rId2">
            <a:lum bright="70000" contrast="-70000"/>
            <a:alphaModFix/>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63854B6B-6A63-448A-B712-A91E4199E91C}"/>
              </a:ext>
            </a:extLst>
          </p:cNvPr>
          <p:cNvSpPr>
            <a:spLocks noGrp="1"/>
          </p:cNvSpPr>
          <p:nvPr>
            <p:ph type="title"/>
          </p:nvPr>
        </p:nvSpPr>
        <p:spPr/>
        <p:txBody>
          <a:bodyPr>
            <a:normAutofit/>
          </a:bodyPr>
          <a:lstStyle/>
          <a:p>
            <a:pPr algn="ctr"/>
            <a:r>
              <a:rPr lang="es-ES" sz="3200" b="1" dirty="0">
                <a:latin typeface="+mn-lt"/>
              </a:rPr>
              <a:t>B) Yo soy la Puerta</a:t>
            </a:r>
            <a:br>
              <a:rPr lang="es-MX" sz="3200" b="1" dirty="0">
                <a:latin typeface="+mn-lt"/>
              </a:rPr>
            </a:br>
            <a:endParaRPr lang="es-MX" sz="3200" b="1" dirty="0">
              <a:latin typeface="+mn-lt"/>
            </a:endParaRPr>
          </a:p>
        </p:txBody>
      </p:sp>
      <p:pic>
        <p:nvPicPr>
          <p:cNvPr id="5" name="Imagen 4">
            <a:extLst>
              <a:ext uri="{FF2B5EF4-FFF2-40B4-BE49-F238E27FC236}">
                <a16:creationId xmlns:a16="http://schemas.microsoft.com/office/drawing/2014/main" id="{D7715E22-4159-534E-B837-A6E313392870}"/>
              </a:ext>
            </a:extLst>
          </p:cNvPr>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174BDE54-2298-4154-932C-22F779C7D782}"/>
              </a:ext>
            </a:extLst>
          </p:cNvPr>
          <p:cNvSpPr>
            <a:spLocks noGrp="1"/>
          </p:cNvSpPr>
          <p:nvPr>
            <p:ph idx="1"/>
          </p:nvPr>
        </p:nvSpPr>
        <p:spPr>
          <a:xfrm>
            <a:off x="381000" y="1515510"/>
            <a:ext cx="10629900" cy="4567789"/>
          </a:xfrm>
        </p:spPr>
        <p:txBody>
          <a:bodyPr>
            <a:normAutofit fontScale="92500" lnSpcReduction="10000"/>
          </a:bodyPr>
          <a:lstStyle/>
          <a:p>
            <a:pPr algn="just"/>
            <a:r>
              <a:rPr lang="es-ES" b="1" dirty="0"/>
              <a:t>“Yo soy la puerta de las ovejas” (v. 7). (</a:t>
            </a:r>
            <a:r>
              <a:rPr lang="es-ES" b="1" dirty="0" err="1"/>
              <a:t>ἐγώ</a:t>
            </a:r>
            <a:r>
              <a:rPr lang="es-ES" b="1" dirty="0"/>
              <a:t> </a:t>
            </a:r>
            <a:r>
              <a:rPr lang="es-ES" b="1" dirty="0" err="1"/>
              <a:t>εἰμι</a:t>
            </a:r>
            <a:r>
              <a:rPr lang="es-ES" b="1" dirty="0"/>
              <a:t> ἡ </a:t>
            </a:r>
            <a:r>
              <a:rPr lang="es-ES" b="1" dirty="0" err="1"/>
              <a:t>θύρ</a:t>
            </a:r>
            <a:r>
              <a:rPr lang="es-ES" b="1" dirty="0"/>
              <a:t>α τῶν προβάτων, ego eimi je thyra ton probaton). Jesús cambia la metáfora. Era el pastor, pero ahora es la entrada por donde tienen que entrar las ovejas. En este Evangelio, Jesús usará “Yo soy” para identificarse a sí mismo como “el pan de vida” (6, 35) “el pan vivo” (6, 51) “la luz del mundo” (8, 12, 9:5) “el hijo de Dios” (10:36) “la resurrección y la vida” (11, 25) “el camino, la verdad, y la vida” (14, 6) y la “vid verdadera” (15, 1).</a:t>
            </a:r>
          </a:p>
          <a:p>
            <a:pPr algn="just"/>
            <a:endParaRPr lang="es-MX" b="1" dirty="0"/>
          </a:p>
          <a:p>
            <a:pPr algn="just"/>
            <a:r>
              <a:rPr lang="es-ES" b="1" dirty="0"/>
              <a:t>En las aldeas los rebaños son pequeños. En vez de una entrada bien hecha, solo tienen una abertura. En ese caso, el pastor hace su cama en esa abertura tapa la entrada con su cuerpo protege al rebaño con su vida. En el sentido más literal, el pastor era la puerta; no había otro acceso al rebaño excepto por Él.</a:t>
            </a:r>
            <a:endParaRPr lang="es-MX" b="1" dirty="0"/>
          </a:p>
          <a:p>
            <a:endParaRPr lang="es-MX" b="1" dirty="0"/>
          </a:p>
        </p:txBody>
      </p:sp>
    </p:spTree>
    <p:extLst>
      <p:ext uri="{BB962C8B-B14F-4D97-AF65-F5344CB8AC3E}">
        <p14:creationId xmlns:p14="http://schemas.microsoft.com/office/powerpoint/2010/main" val="15821870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o soy la Puerta de las ovejas&quot;. - ppt descargar">
            <a:extLst>
              <a:ext uri="{FF2B5EF4-FFF2-40B4-BE49-F238E27FC236}">
                <a16:creationId xmlns:a16="http://schemas.microsoft.com/office/drawing/2014/main" id="{564B0521-B060-4FE2-921D-77FE21F837F6}"/>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59B0CE6B-7978-5A47-8D1F-4401CE1EB40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8437" y="0"/>
            <a:ext cx="12192000" cy="6858000"/>
          </a:xfrm>
          <a:prstGeom prst="rect">
            <a:avLst/>
          </a:prstGeom>
        </p:spPr>
      </p:pic>
      <p:sp>
        <p:nvSpPr>
          <p:cNvPr id="3" name="Marcador de contenido 2">
            <a:extLst>
              <a:ext uri="{FF2B5EF4-FFF2-40B4-BE49-F238E27FC236}">
                <a16:creationId xmlns:a16="http://schemas.microsoft.com/office/drawing/2014/main" id="{C2E37F90-E069-4A5D-AF84-8D38A56FECF2}"/>
              </a:ext>
            </a:extLst>
          </p:cNvPr>
          <p:cNvSpPr>
            <a:spLocks noGrp="1"/>
          </p:cNvSpPr>
          <p:nvPr>
            <p:ph idx="1"/>
          </p:nvPr>
        </p:nvSpPr>
        <p:spPr>
          <a:xfrm>
            <a:off x="430143" y="1866900"/>
            <a:ext cx="11204713" cy="4470400"/>
          </a:xfrm>
        </p:spPr>
        <p:txBody>
          <a:bodyPr>
            <a:normAutofit lnSpcReduction="10000"/>
          </a:bodyPr>
          <a:lstStyle/>
          <a:p>
            <a:pPr algn="just"/>
            <a:r>
              <a:rPr lang="es-ES" b="1" dirty="0"/>
              <a:t>“Todos los que han venido antes de mí son unos, ladrones y bandidos” (v. 8). ¿De quién habla Jesús? Les estará hablando a los fariseos que excomulgaron al ciego de nacimiento (</a:t>
            </a:r>
            <a:r>
              <a:rPr lang="es-ES" b="1" dirty="0" err="1"/>
              <a:t>Jn</a:t>
            </a:r>
            <a:r>
              <a:rPr lang="es-ES" b="1" dirty="0"/>
              <a:t> 9) y los saduceos ricos que son los ladrones y bandidos. Las palabras de Jesús “quizá también nos recuerden al ejemplo de los altos sacerdotes malos de los tiempos de los Macabeos que consintieron a la profanación del Lugar Sagrado. </a:t>
            </a:r>
            <a:endParaRPr lang="es-MX" b="1" dirty="0"/>
          </a:p>
          <a:p>
            <a:pPr marL="0" indent="0" algn="just">
              <a:buNone/>
            </a:pPr>
            <a:endParaRPr lang="es-MX" b="1" dirty="0"/>
          </a:p>
          <a:p>
            <a:pPr algn="just"/>
            <a:r>
              <a:rPr lang="es-ES" b="1" dirty="0"/>
              <a:t>“Yo soy la puerta” (v. 9a). “La repetición de la frase ‘Yo soy la puerta’ (10, 7, 9) pone énfasis en la exclusividad de Jesús como el camino a la vida eterna. “El que entre por mí se salvará” (v. 9b). Ese es el propósito para rebaño Protege las ovejas de ladrones y bandidos.</a:t>
            </a:r>
            <a:endParaRPr lang="es-MX" b="1" dirty="0"/>
          </a:p>
          <a:p>
            <a:endParaRPr lang="es-MX" b="1" dirty="0"/>
          </a:p>
        </p:txBody>
      </p:sp>
    </p:spTree>
    <p:extLst>
      <p:ext uri="{BB962C8B-B14F-4D97-AF65-F5344CB8AC3E}">
        <p14:creationId xmlns:p14="http://schemas.microsoft.com/office/powerpoint/2010/main" val="36954895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2480</Words>
  <Application>Microsoft Macintosh PowerPoint</Application>
  <PresentationFormat>Panorámica</PresentationFormat>
  <Paragraphs>95</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Arial</vt:lpstr>
      <vt:lpstr>Berlin Sans FB</vt:lpstr>
      <vt:lpstr>Calibri</vt:lpstr>
      <vt:lpstr>Calibri Light</vt:lpstr>
      <vt:lpstr>Tema de Office</vt:lpstr>
      <vt:lpstr>Presentación de PowerPoint</vt:lpstr>
      <vt:lpstr>Presentación de PowerPoint</vt:lpstr>
      <vt:lpstr>LECTURA DEL TEXTO BÍBLICO (JUAN 10,1-10) </vt:lpstr>
      <vt:lpstr>¿QUÉ DICE EL TEXTO? Contexto bíblico </vt:lpstr>
      <vt:lpstr>Presentación de PowerPoint</vt:lpstr>
      <vt:lpstr>TEXTO BÍBLICO A) Jesús el Buen Pastor  </vt:lpstr>
      <vt:lpstr>Presentación de PowerPoint</vt:lpstr>
      <vt:lpstr>B) Yo soy la Puerta </vt:lpstr>
      <vt:lpstr>Presentación de PowerPoint</vt:lpstr>
      <vt:lpstr>Presentación de PowerPoint</vt:lpstr>
      <vt:lpstr>Presentación de PowerPoint</vt:lpstr>
      <vt:lpstr>MEDITACIÓN (¿Qué nos dice la Palabra de Dios?) </vt:lpstr>
      <vt:lpstr>Presentación de PowerPoint</vt:lpstr>
      <vt:lpstr>Presentación de PowerPoint</vt:lpstr>
      <vt:lpstr>Presentación de PowerPoint</vt:lpstr>
      <vt:lpstr>CONTEMPLACIÓN ¿Cómo interiorizamos la Palabra de Dios? </vt:lpstr>
      <vt:lpstr>ACCIÓN ¿A qué me comprometo con Dios?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MAR_83</dc:creator>
  <cp:lastModifiedBy>Gaby Diaz</cp:lastModifiedBy>
  <cp:revision>17</cp:revision>
  <dcterms:created xsi:type="dcterms:W3CDTF">2023-09-14T18:05:13Z</dcterms:created>
  <dcterms:modified xsi:type="dcterms:W3CDTF">2023-09-19T08:17:19Z</dcterms:modified>
</cp:coreProperties>
</file>